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73" r:id="rId7"/>
    <p:sldId id="274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264B"/>
    <a:srgbClr val="FED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660"/>
  </p:normalViewPr>
  <p:slideViewPr>
    <p:cSldViewPr snapToGrid="0">
      <p:cViewPr varScale="1">
        <p:scale>
          <a:sx n="65" d="100"/>
          <a:sy n="65" d="100"/>
        </p:scale>
        <p:origin x="9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133E6B-4595-2F07-BC65-FC7DDE48D9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E7233DB-274B-DE9E-795D-C6404D73AB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267EDE-53DA-8177-C2DC-60F0C6DFC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E70C-7D15-4FE9-9E42-D5811761CF76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50A08F-351B-4EC9-DCD2-DC32A431E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CF1AD8-A631-E4BF-DF0B-E2AB217EB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50FB-9C9F-49C2-B8F9-CE550A6F4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9709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42C990-3124-F095-A1C5-C31E3DB01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5CE2AE-A1EA-2D3A-2F38-00467ACFA6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195321-398B-FCD2-A0FE-27E8C5C7F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E70C-7D15-4FE9-9E42-D5811761CF76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C4CC39-3F68-3C13-6D48-66971C727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A4DEF9-C1E6-98AA-5C50-205C178E8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50FB-9C9F-49C2-B8F9-CE550A6F4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4058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E783F78-865F-3C17-7D33-2C86F59C1E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D374A22-CE03-CB92-22DC-A862F4724C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6FCCE1-B337-BB6C-8D85-99018DAC6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E70C-7D15-4FE9-9E42-D5811761CF76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2E9B17-0FE2-EB0D-9387-1DADCA419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AC115B5-55A2-72D7-9911-5787076A0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50FB-9C9F-49C2-B8F9-CE550A6F4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3926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357747-D598-7E8F-44F4-990480CD6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B34EAC-5F5A-A517-B775-CFA73CCB9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7AF9AA-93EC-D65C-6694-326C8D95B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E70C-7D15-4FE9-9E42-D5811761CF76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C9E3CF-95EA-B412-6A60-553452E47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C51652-21CE-AF81-C139-5975DC1EF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50FB-9C9F-49C2-B8F9-CE550A6F4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7070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DED6B8-D394-0EF9-244E-E38DA98BE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0FFC8AB-2D9F-E4B7-DD99-C6B56DE71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1F9DD3-714D-80AA-7D98-D9F98BCBD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E70C-7D15-4FE9-9E42-D5811761CF76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5A86BC-178B-89B7-9E48-3DA63D6DB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362293-2783-26AD-B847-CF3959096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50FB-9C9F-49C2-B8F9-CE550A6F4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150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0402A2-BF88-2B0B-50DB-5FC572474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3B5CC8-9338-1662-E73F-69DDF75037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3FADBCF-02EB-CB20-CEE3-A13F837B77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FB4FC70-CA76-11F8-D5A8-15DDB83CB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E70C-7D15-4FE9-9E42-D5811761CF76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E2F481-9E3F-C5E5-8DCF-9726F8164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7F013D5-6BBA-38F8-96BF-2FB8DCC1B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50FB-9C9F-49C2-B8F9-CE550A6F4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1912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DE880D-8FE0-1415-29FC-56C882565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79B652-571F-E367-4168-14F6CD9D4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58D86EA-220C-AD7F-ECB0-CDA5C0B044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66C9252-2EF5-9091-B07B-6C441873FC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2F3A579-7B52-3E2D-77CC-7253C89C19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C5E4E8A-93E6-A03E-9AA4-E83DD603F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E70C-7D15-4FE9-9E42-D5811761CF76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731AD47-2637-8E96-6E32-7AB5AE499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F8A5A32-7A7F-BE2B-BD84-417BFB66A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50FB-9C9F-49C2-B8F9-CE550A6F4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8385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CD495B-7727-10BA-2F5D-3795BFACF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DAB6DD7-199F-2417-7F04-96795E3E7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E70C-7D15-4FE9-9E42-D5811761CF76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59DA31B-BFC4-2176-2367-5438F0B21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79070B8-BA11-C62B-BABD-8825C9686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50FB-9C9F-49C2-B8F9-CE550A6F4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9733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E2588AD-41AB-F795-544A-B3A5B1BF6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E70C-7D15-4FE9-9E42-D5811761CF76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1EC808B-43D2-EB6E-CE4B-57187398A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DF29498-CF2E-A7DE-93BE-A705CDF6F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50FB-9C9F-49C2-B8F9-CE550A6F4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7365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89E3A5-7285-C8FE-81D7-7A1E00D1D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926937-81C4-216E-0C02-B9F6C5E14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5BC212D-EFDF-E0E9-F32D-798065FDF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A5D0BCD-3EDC-0813-0F8B-0AA1A7361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E70C-7D15-4FE9-9E42-D5811761CF76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DD917DB-7E7C-909B-D17F-8812CAA01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96F071D-493B-8416-1507-E3DDE5349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50FB-9C9F-49C2-B8F9-CE550A6F4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2578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59B401-9158-19B9-D9AC-274A25CB2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D1578D9-4B61-D1DE-2E92-1BDF2B8EE1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CB86429-1680-A4FC-FEAD-FDE41E4E1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018B09-6318-8521-B473-8F4D940CC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E70C-7D15-4FE9-9E42-D5811761CF76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835A7CE-D8C9-C6F8-0049-9F5E90B2D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71187D3-3848-9FB1-D9BF-C76EE5ECF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50FB-9C9F-49C2-B8F9-CE550A6F4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2443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67BE15E-978E-0706-4405-7F46C8A5F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143B667-2D64-28DF-5488-A973399C99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926ED3-0F79-CF3D-0E6F-ED82FCC8A3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F0E70C-7D15-4FE9-9E42-D5811761CF76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CE0925-FF15-B1E3-D804-6999069B43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D47445-3F11-C89E-F6EF-D44FDF3A9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BF50FB-9C9F-49C2-B8F9-CE550A6F4F0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2081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0578D7C-F152-7DC4-7DE5-1399344203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8" b="3568"/>
          <a:stretch/>
        </p:blipFill>
        <p:spPr>
          <a:xfrm>
            <a:off x="-1" y="-1"/>
            <a:ext cx="12192001" cy="1152781"/>
          </a:xfrm>
          <a:prstGeom prst="rect">
            <a:avLst/>
          </a:prstGeom>
        </p:spPr>
      </p:pic>
      <p:grpSp>
        <p:nvGrpSpPr>
          <p:cNvPr id="18" name="Grupo 17">
            <a:extLst>
              <a:ext uri="{FF2B5EF4-FFF2-40B4-BE49-F238E27FC236}">
                <a16:creationId xmlns:a16="http://schemas.microsoft.com/office/drawing/2014/main" id="{9F6E719B-274A-C6C3-BEB5-8D012011F1F5}"/>
              </a:ext>
            </a:extLst>
          </p:cNvPr>
          <p:cNvGrpSpPr/>
          <p:nvPr/>
        </p:nvGrpSpPr>
        <p:grpSpPr>
          <a:xfrm>
            <a:off x="4438650" y="6619875"/>
            <a:ext cx="7753350" cy="238125"/>
            <a:chOff x="4438650" y="6619875"/>
            <a:chExt cx="7753350" cy="238125"/>
          </a:xfrm>
        </p:grpSpPr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37D4849D-7041-8FD5-673F-0B32E39AAE1F}"/>
                </a:ext>
              </a:extLst>
            </p:cNvPr>
            <p:cNvSpPr/>
            <p:nvPr/>
          </p:nvSpPr>
          <p:spPr>
            <a:xfrm>
              <a:off x="4632960" y="6629400"/>
              <a:ext cx="7559040" cy="228600"/>
            </a:xfrm>
            <a:prstGeom prst="rect">
              <a:avLst/>
            </a:prstGeom>
            <a:solidFill>
              <a:srgbClr val="13264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AD874F23-3777-27B2-DAE5-DF35585DE59B}"/>
                </a:ext>
              </a:extLst>
            </p:cNvPr>
            <p:cNvSpPr/>
            <p:nvPr/>
          </p:nvSpPr>
          <p:spPr>
            <a:xfrm>
              <a:off x="4438650" y="6619875"/>
              <a:ext cx="127635" cy="238125"/>
            </a:xfrm>
            <a:prstGeom prst="rect">
              <a:avLst/>
            </a:prstGeom>
            <a:solidFill>
              <a:srgbClr val="FED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sp>
        <p:nvSpPr>
          <p:cNvPr id="15" name="CuadroTexto 14">
            <a:extLst>
              <a:ext uri="{FF2B5EF4-FFF2-40B4-BE49-F238E27FC236}">
                <a16:creationId xmlns:a16="http://schemas.microsoft.com/office/drawing/2014/main" id="{1945EFBD-6CC0-847E-0D9E-1ED4C4AD0E32}"/>
              </a:ext>
            </a:extLst>
          </p:cNvPr>
          <p:cNvSpPr txBox="1"/>
          <p:nvPr/>
        </p:nvSpPr>
        <p:spPr>
          <a:xfrm>
            <a:off x="9471546" y="341194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UA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F2978E4-A359-62A4-01BD-3920834FD991}"/>
              </a:ext>
            </a:extLst>
          </p:cNvPr>
          <p:cNvSpPr txBox="1"/>
          <p:nvPr/>
        </p:nvSpPr>
        <p:spPr>
          <a:xfrm>
            <a:off x="10913660" y="341193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UR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F140AC82-6D7F-AF32-5A46-B4DF914BA963}"/>
              </a:ext>
            </a:extLst>
          </p:cNvPr>
          <p:cNvSpPr txBox="1"/>
          <p:nvPr/>
        </p:nvSpPr>
        <p:spPr>
          <a:xfrm>
            <a:off x="436729" y="1934515"/>
            <a:ext cx="6509981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000" dirty="0">
                <a:solidFill>
                  <a:srgbClr val="13264B"/>
                </a:solidFill>
              </a:rPr>
              <a:t>Nombre de </a:t>
            </a:r>
            <a:r>
              <a:rPr lang="es-MX" sz="6000" b="1" dirty="0">
                <a:solidFill>
                  <a:srgbClr val="13264B"/>
                </a:solidFill>
              </a:rPr>
              <a:t>experiencia</a:t>
            </a:r>
            <a:r>
              <a:rPr lang="es-MX" sz="6000" dirty="0">
                <a:solidFill>
                  <a:srgbClr val="13264B"/>
                </a:solidFill>
              </a:rPr>
              <a:t> </a:t>
            </a:r>
          </a:p>
          <a:p>
            <a:r>
              <a:rPr lang="es-MX" sz="4400" dirty="0">
                <a:solidFill>
                  <a:srgbClr val="13264B"/>
                </a:solidFill>
              </a:rPr>
              <a:t>de Servicio Social</a:t>
            </a:r>
          </a:p>
          <a:p>
            <a:endParaRPr lang="es-MX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A3530B6-05A4-C6A8-A01C-F3562782781F}"/>
              </a:ext>
            </a:extLst>
          </p:cNvPr>
          <p:cNvSpPr txBox="1"/>
          <p:nvPr/>
        </p:nvSpPr>
        <p:spPr>
          <a:xfrm>
            <a:off x="436729" y="5270795"/>
            <a:ext cx="609372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solidFill>
                  <a:srgbClr val="13264B"/>
                </a:solidFill>
              </a:rPr>
              <a:t>Brigadista(s):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800" dirty="0">
                <a:solidFill>
                  <a:srgbClr val="13264B"/>
                </a:solidFill>
              </a:rPr>
              <a:t>Nombre de Brigadista.</a:t>
            </a:r>
            <a:endParaRPr lang="es-MX" b="1" dirty="0">
              <a:solidFill>
                <a:srgbClr val="13264B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13264B"/>
                </a:solidFill>
              </a:rPr>
              <a:t>Nombre de Brigadista.</a:t>
            </a:r>
            <a:endParaRPr lang="es-MX" b="1" dirty="0">
              <a:solidFill>
                <a:srgbClr val="13264B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13264B"/>
                </a:solidFill>
              </a:rPr>
              <a:t>Nombre de Brigadista.</a:t>
            </a:r>
            <a:endParaRPr lang="es-MX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7B49C96-3EBA-4E8D-00B8-A00A2813DB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49" b="2649"/>
          <a:stretch/>
        </p:blipFill>
        <p:spPr bwMode="auto">
          <a:xfrm>
            <a:off x="7724634" y="1152780"/>
            <a:ext cx="4467366" cy="5476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5651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61248-B44C-959F-CBC3-8E00D4594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o 17">
            <a:extLst>
              <a:ext uri="{FF2B5EF4-FFF2-40B4-BE49-F238E27FC236}">
                <a16:creationId xmlns:a16="http://schemas.microsoft.com/office/drawing/2014/main" id="{CBAED47A-648D-E186-93D0-8CED6FBB593A}"/>
              </a:ext>
            </a:extLst>
          </p:cNvPr>
          <p:cNvGrpSpPr/>
          <p:nvPr/>
        </p:nvGrpSpPr>
        <p:grpSpPr>
          <a:xfrm>
            <a:off x="4438650" y="6619875"/>
            <a:ext cx="7753350" cy="238125"/>
            <a:chOff x="4438650" y="6619875"/>
            <a:chExt cx="7753350" cy="238125"/>
          </a:xfrm>
        </p:grpSpPr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DE688BA9-5918-62B7-3490-0532114C3A56}"/>
                </a:ext>
              </a:extLst>
            </p:cNvPr>
            <p:cNvSpPr/>
            <p:nvPr/>
          </p:nvSpPr>
          <p:spPr>
            <a:xfrm>
              <a:off x="4632960" y="6629400"/>
              <a:ext cx="7559040" cy="228600"/>
            </a:xfrm>
            <a:prstGeom prst="rect">
              <a:avLst/>
            </a:prstGeom>
            <a:solidFill>
              <a:srgbClr val="13264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571B38D7-2E87-AB52-8B5B-3EB13A98A9A0}"/>
                </a:ext>
              </a:extLst>
            </p:cNvPr>
            <p:cNvSpPr/>
            <p:nvPr/>
          </p:nvSpPr>
          <p:spPr>
            <a:xfrm>
              <a:off x="4438650" y="6619875"/>
              <a:ext cx="127635" cy="238125"/>
            </a:xfrm>
            <a:prstGeom prst="rect">
              <a:avLst/>
            </a:prstGeom>
            <a:solidFill>
              <a:srgbClr val="FED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325A366-E18C-BAE3-DB66-BBF918710BBC}"/>
              </a:ext>
            </a:extLst>
          </p:cNvPr>
          <p:cNvSpPr txBox="1"/>
          <p:nvPr/>
        </p:nvSpPr>
        <p:spPr>
          <a:xfrm>
            <a:off x="232013" y="1390117"/>
            <a:ext cx="802488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>
                <a:solidFill>
                  <a:srgbClr val="13264B"/>
                </a:solidFill>
              </a:rPr>
              <a:t>Población beneficiada</a:t>
            </a:r>
          </a:p>
          <a:p>
            <a:endParaRPr lang="es-MX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FF5FC94-B642-1A94-0099-37DFF8391A67}"/>
              </a:ext>
            </a:extLst>
          </p:cNvPr>
          <p:cNvSpPr txBox="1"/>
          <p:nvPr/>
        </p:nvSpPr>
        <p:spPr>
          <a:xfrm>
            <a:off x="232013" y="2097149"/>
            <a:ext cx="691941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It is a long established fact that a reader will be distracted by the readable content of a page when looking at its layout. The point of using Lorem Ipsum is that it has a more-or-less normal distribution of letters, as opposed to using 'Content here, content here', making it look like readable English. </a:t>
            </a:r>
            <a:endParaRPr lang="es-MX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492551F-EB02-DBF9-76F5-FB53BB2122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49" b="2649"/>
          <a:stretch/>
        </p:blipFill>
        <p:spPr bwMode="auto">
          <a:xfrm>
            <a:off x="7724634" y="1152780"/>
            <a:ext cx="4467366" cy="5476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672F4829-D895-ADAB-7A3E-38CDD65E07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8" b="3568"/>
          <a:stretch/>
        </p:blipFill>
        <p:spPr>
          <a:xfrm>
            <a:off x="-1" y="-1"/>
            <a:ext cx="12192001" cy="1152781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2823713D-DBA4-EED4-2157-4B6786A23393}"/>
              </a:ext>
            </a:extLst>
          </p:cNvPr>
          <p:cNvSpPr txBox="1"/>
          <p:nvPr/>
        </p:nvSpPr>
        <p:spPr>
          <a:xfrm>
            <a:off x="9471546" y="341194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DCF41BD-E085-491E-5AD3-10425FB0F52A}"/>
              </a:ext>
            </a:extLst>
          </p:cNvPr>
          <p:cNvSpPr txBox="1"/>
          <p:nvPr/>
        </p:nvSpPr>
        <p:spPr>
          <a:xfrm>
            <a:off x="10913660" y="341193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UR</a:t>
            </a:r>
          </a:p>
        </p:txBody>
      </p:sp>
    </p:spTree>
    <p:extLst>
      <p:ext uri="{BB962C8B-B14F-4D97-AF65-F5344CB8AC3E}">
        <p14:creationId xmlns:p14="http://schemas.microsoft.com/office/powerpoint/2010/main" val="1261572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1B500C-9B31-D82E-AEB2-858062A8A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o 17">
            <a:extLst>
              <a:ext uri="{FF2B5EF4-FFF2-40B4-BE49-F238E27FC236}">
                <a16:creationId xmlns:a16="http://schemas.microsoft.com/office/drawing/2014/main" id="{2C784B03-DDAE-30C6-E94A-87C8315C5B67}"/>
              </a:ext>
            </a:extLst>
          </p:cNvPr>
          <p:cNvGrpSpPr/>
          <p:nvPr/>
        </p:nvGrpSpPr>
        <p:grpSpPr>
          <a:xfrm>
            <a:off x="4438650" y="6619875"/>
            <a:ext cx="7753350" cy="238125"/>
            <a:chOff x="4438650" y="6619875"/>
            <a:chExt cx="7753350" cy="238125"/>
          </a:xfrm>
        </p:grpSpPr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40621DA1-2B0A-D03E-8181-3B428328B452}"/>
                </a:ext>
              </a:extLst>
            </p:cNvPr>
            <p:cNvSpPr/>
            <p:nvPr/>
          </p:nvSpPr>
          <p:spPr>
            <a:xfrm>
              <a:off x="4632960" y="6629400"/>
              <a:ext cx="7559040" cy="228600"/>
            </a:xfrm>
            <a:prstGeom prst="rect">
              <a:avLst/>
            </a:prstGeom>
            <a:solidFill>
              <a:srgbClr val="13264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FEE104D5-42BE-7E60-B9B2-B252DF3505D0}"/>
                </a:ext>
              </a:extLst>
            </p:cNvPr>
            <p:cNvSpPr/>
            <p:nvPr/>
          </p:nvSpPr>
          <p:spPr>
            <a:xfrm>
              <a:off x="4438650" y="6619875"/>
              <a:ext cx="127635" cy="238125"/>
            </a:xfrm>
            <a:prstGeom prst="rect">
              <a:avLst/>
            </a:prstGeom>
            <a:solidFill>
              <a:srgbClr val="FED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sp>
        <p:nvSpPr>
          <p:cNvPr id="17" name="CuadroTexto 16">
            <a:extLst>
              <a:ext uri="{FF2B5EF4-FFF2-40B4-BE49-F238E27FC236}">
                <a16:creationId xmlns:a16="http://schemas.microsoft.com/office/drawing/2014/main" id="{86DF47D4-8687-1FAE-F4FB-278D13BAC8C4}"/>
              </a:ext>
            </a:extLst>
          </p:cNvPr>
          <p:cNvSpPr txBox="1"/>
          <p:nvPr/>
        </p:nvSpPr>
        <p:spPr>
          <a:xfrm>
            <a:off x="232013" y="1390117"/>
            <a:ext cx="802488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>
                <a:solidFill>
                  <a:srgbClr val="13264B"/>
                </a:solidFill>
              </a:rPr>
              <a:t>Resultados</a:t>
            </a:r>
          </a:p>
          <a:p>
            <a:endParaRPr lang="es-MX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AAB0FBD-F28A-58FD-B342-F423484CC00A}"/>
              </a:ext>
            </a:extLst>
          </p:cNvPr>
          <p:cNvSpPr txBox="1"/>
          <p:nvPr/>
        </p:nvSpPr>
        <p:spPr>
          <a:xfrm>
            <a:off x="232013" y="2097149"/>
            <a:ext cx="691941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It is a long established fact that a reader will be distracted by the readable content of a page when looking at its layout. The point of using Lorem Ipsum is that it has a more-or-less normal distribution of letters, as opposed to using 'Content here, content here', making it look like readable English. </a:t>
            </a:r>
            <a:endParaRPr lang="es-MX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3EA1313-3ACF-37D5-D406-3B39658C7A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49" b="2649"/>
          <a:stretch/>
        </p:blipFill>
        <p:spPr bwMode="auto">
          <a:xfrm>
            <a:off x="7724634" y="1152780"/>
            <a:ext cx="4467366" cy="5476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4C61EF22-AE23-5355-686E-498AF48A44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8" b="3568"/>
          <a:stretch/>
        </p:blipFill>
        <p:spPr>
          <a:xfrm>
            <a:off x="-1" y="-1"/>
            <a:ext cx="12192001" cy="1152781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8FA5743-26D0-DDB6-1357-31E35C4D4AEA}"/>
              </a:ext>
            </a:extLst>
          </p:cNvPr>
          <p:cNvSpPr txBox="1"/>
          <p:nvPr/>
        </p:nvSpPr>
        <p:spPr>
          <a:xfrm>
            <a:off x="9471546" y="341194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DBA1C59-39CA-66E5-5129-771844665950}"/>
              </a:ext>
            </a:extLst>
          </p:cNvPr>
          <p:cNvSpPr txBox="1"/>
          <p:nvPr/>
        </p:nvSpPr>
        <p:spPr>
          <a:xfrm>
            <a:off x="10913660" y="341193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UR</a:t>
            </a:r>
          </a:p>
        </p:txBody>
      </p:sp>
    </p:spTree>
    <p:extLst>
      <p:ext uri="{BB962C8B-B14F-4D97-AF65-F5344CB8AC3E}">
        <p14:creationId xmlns:p14="http://schemas.microsoft.com/office/powerpoint/2010/main" val="2080723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84B564-6360-F79B-82F2-1CB3022FCF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o 17">
            <a:extLst>
              <a:ext uri="{FF2B5EF4-FFF2-40B4-BE49-F238E27FC236}">
                <a16:creationId xmlns:a16="http://schemas.microsoft.com/office/drawing/2014/main" id="{8A152F99-FBA3-25B5-42D9-06EA7CFF89FD}"/>
              </a:ext>
            </a:extLst>
          </p:cNvPr>
          <p:cNvGrpSpPr/>
          <p:nvPr/>
        </p:nvGrpSpPr>
        <p:grpSpPr>
          <a:xfrm>
            <a:off x="4438650" y="6619875"/>
            <a:ext cx="7753350" cy="238125"/>
            <a:chOff x="4438650" y="6619875"/>
            <a:chExt cx="7753350" cy="238125"/>
          </a:xfrm>
        </p:grpSpPr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E61C02C7-2B0C-DC72-91C9-CE9DD984F4BF}"/>
                </a:ext>
              </a:extLst>
            </p:cNvPr>
            <p:cNvSpPr/>
            <p:nvPr/>
          </p:nvSpPr>
          <p:spPr>
            <a:xfrm>
              <a:off x="4632960" y="6629400"/>
              <a:ext cx="7559040" cy="228600"/>
            </a:xfrm>
            <a:prstGeom prst="rect">
              <a:avLst/>
            </a:prstGeom>
            <a:solidFill>
              <a:srgbClr val="13264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A00B4F2A-5F5B-8868-9BD9-89B3A2A0F4CB}"/>
                </a:ext>
              </a:extLst>
            </p:cNvPr>
            <p:cNvSpPr/>
            <p:nvPr/>
          </p:nvSpPr>
          <p:spPr>
            <a:xfrm>
              <a:off x="4438650" y="6619875"/>
              <a:ext cx="127635" cy="238125"/>
            </a:xfrm>
            <a:prstGeom prst="rect">
              <a:avLst/>
            </a:prstGeom>
            <a:solidFill>
              <a:srgbClr val="FED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2E26FBF-642C-7FC1-C88F-C3FC4507E85F}"/>
              </a:ext>
            </a:extLst>
          </p:cNvPr>
          <p:cNvSpPr txBox="1"/>
          <p:nvPr/>
        </p:nvSpPr>
        <p:spPr>
          <a:xfrm>
            <a:off x="232013" y="1390117"/>
            <a:ext cx="802488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>
                <a:solidFill>
                  <a:srgbClr val="13264B"/>
                </a:solidFill>
              </a:rPr>
              <a:t>Conclusiones</a:t>
            </a:r>
          </a:p>
          <a:p>
            <a:endParaRPr lang="es-MX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36C86B1-8763-CC3A-307E-542E0113A111}"/>
              </a:ext>
            </a:extLst>
          </p:cNvPr>
          <p:cNvSpPr txBox="1"/>
          <p:nvPr/>
        </p:nvSpPr>
        <p:spPr>
          <a:xfrm>
            <a:off x="232013" y="2097149"/>
            <a:ext cx="691941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It is a long established fact that a reader will be distracted by the readable content of a page when looking at its layout. The point of using Lorem Ipsum is that it has a more-or-less normal distribution of letters, as opposed to using 'Content here, content here', making it look like readable English. </a:t>
            </a:r>
            <a:endParaRPr lang="es-MX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DFABBFA-539F-8C7D-7F8C-AFD1772FF8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49" b="2649"/>
          <a:stretch/>
        </p:blipFill>
        <p:spPr bwMode="auto">
          <a:xfrm>
            <a:off x="7724634" y="1152780"/>
            <a:ext cx="4467366" cy="5476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147235B4-EA92-73D4-F94E-6B0DD54004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8" b="3568"/>
          <a:stretch/>
        </p:blipFill>
        <p:spPr>
          <a:xfrm>
            <a:off x="-1" y="-1"/>
            <a:ext cx="12192001" cy="1152781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982271DF-A334-01A1-212C-815A4D7DD215}"/>
              </a:ext>
            </a:extLst>
          </p:cNvPr>
          <p:cNvSpPr txBox="1"/>
          <p:nvPr/>
        </p:nvSpPr>
        <p:spPr>
          <a:xfrm>
            <a:off x="9471546" y="341194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B8287FB-3F22-0185-7872-0B750417D3C5}"/>
              </a:ext>
            </a:extLst>
          </p:cNvPr>
          <p:cNvSpPr txBox="1"/>
          <p:nvPr/>
        </p:nvSpPr>
        <p:spPr>
          <a:xfrm>
            <a:off x="10913660" y="341193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UR</a:t>
            </a:r>
          </a:p>
        </p:txBody>
      </p:sp>
    </p:spTree>
    <p:extLst>
      <p:ext uri="{BB962C8B-B14F-4D97-AF65-F5344CB8AC3E}">
        <p14:creationId xmlns:p14="http://schemas.microsoft.com/office/powerpoint/2010/main" val="3435903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EB368-A396-AA58-1E82-8613122CF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o 17">
            <a:extLst>
              <a:ext uri="{FF2B5EF4-FFF2-40B4-BE49-F238E27FC236}">
                <a16:creationId xmlns:a16="http://schemas.microsoft.com/office/drawing/2014/main" id="{90F172A9-21E7-85F1-D358-AA5FCBBB6D47}"/>
              </a:ext>
            </a:extLst>
          </p:cNvPr>
          <p:cNvGrpSpPr/>
          <p:nvPr/>
        </p:nvGrpSpPr>
        <p:grpSpPr>
          <a:xfrm>
            <a:off x="4438650" y="6619875"/>
            <a:ext cx="7753350" cy="238125"/>
            <a:chOff x="4438650" y="6619875"/>
            <a:chExt cx="7753350" cy="238125"/>
          </a:xfrm>
        </p:grpSpPr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E83361A0-6297-E763-CC41-CEB94BE3B142}"/>
                </a:ext>
              </a:extLst>
            </p:cNvPr>
            <p:cNvSpPr/>
            <p:nvPr/>
          </p:nvSpPr>
          <p:spPr>
            <a:xfrm>
              <a:off x="4632960" y="6629400"/>
              <a:ext cx="7559040" cy="228600"/>
            </a:xfrm>
            <a:prstGeom prst="rect">
              <a:avLst/>
            </a:prstGeom>
            <a:solidFill>
              <a:srgbClr val="13264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AECCCF52-84C8-B7A8-D30A-A0A8A3891FA9}"/>
                </a:ext>
              </a:extLst>
            </p:cNvPr>
            <p:cNvSpPr/>
            <p:nvPr/>
          </p:nvSpPr>
          <p:spPr>
            <a:xfrm>
              <a:off x="4438650" y="6619875"/>
              <a:ext cx="127635" cy="238125"/>
            </a:xfrm>
            <a:prstGeom prst="rect">
              <a:avLst/>
            </a:prstGeom>
            <a:solidFill>
              <a:srgbClr val="FED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sp>
        <p:nvSpPr>
          <p:cNvPr id="17" name="CuadroTexto 16">
            <a:extLst>
              <a:ext uri="{FF2B5EF4-FFF2-40B4-BE49-F238E27FC236}">
                <a16:creationId xmlns:a16="http://schemas.microsoft.com/office/drawing/2014/main" id="{166A2F32-ABCA-B696-EE9C-943CDBB6ABA8}"/>
              </a:ext>
            </a:extLst>
          </p:cNvPr>
          <p:cNvSpPr txBox="1"/>
          <p:nvPr/>
        </p:nvSpPr>
        <p:spPr>
          <a:xfrm>
            <a:off x="232013" y="1390117"/>
            <a:ext cx="802488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>
                <a:solidFill>
                  <a:srgbClr val="13264B"/>
                </a:solidFill>
              </a:rPr>
              <a:t>Recomendaciones</a:t>
            </a:r>
          </a:p>
          <a:p>
            <a:endParaRPr lang="es-MX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EA20539-C09C-9EBC-C7B8-6C991E2F966F}"/>
              </a:ext>
            </a:extLst>
          </p:cNvPr>
          <p:cNvSpPr txBox="1"/>
          <p:nvPr/>
        </p:nvSpPr>
        <p:spPr>
          <a:xfrm>
            <a:off x="232013" y="2097149"/>
            <a:ext cx="691941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It is a long established fact that a reader will be distracted by the readable content of a page when looking at its layout. The point of using Lorem Ipsum is that it has a more-or-less normal distribution of letters, as opposed to using 'Content here, content here', making it look like readable English. </a:t>
            </a:r>
            <a:endParaRPr lang="es-MX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E2DA37B-256D-BAB4-552D-47B80F1B45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49" b="2649"/>
          <a:stretch/>
        </p:blipFill>
        <p:spPr bwMode="auto">
          <a:xfrm>
            <a:off x="7724634" y="1152780"/>
            <a:ext cx="4467366" cy="5476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66462AE7-248F-3EDC-2F69-CAFD8BD46B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8" b="3568"/>
          <a:stretch/>
        </p:blipFill>
        <p:spPr>
          <a:xfrm>
            <a:off x="-1" y="-1"/>
            <a:ext cx="12192001" cy="1152781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1CEC295-1948-7755-2715-1EEEF04765F6}"/>
              </a:ext>
            </a:extLst>
          </p:cNvPr>
          <p:cNvSpPr txBox="1"/>
          <p:nvPr/>
        </p:nvSpPr>
        <p:spPr>
          <a:xfrm>
            <a:off x="9471546" y="341194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4949D4F-CE8F-BB28-8252-A153459882AF}"/>
              </a:ext>
            </a:extLst>
          </p:cNvPr>
          <p:cNvSpPr txBox="1"/>
          <p:nvPr/>
        </p:nvSpPr>
        <p:spPr>
          <a:xfrm>
            <a:off x="10913660" y="341193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UR</a:t>
            </a:r>
          </a:p>
        </p:txBody>
      </p:sp>
    </p:spTree>
    <p:extLst>
      <p:ext uri="{BB962C8B-B14F-4D97-AF65-F5344CB8AC3E}">
        <p14:creationId xmlns:p14="http://schemas.microsoft.com/office/powerpoint/2010/main" val="34362566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3C80A4-C9F2-89B3-728E-630C7D58E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o 17">
            <a:extLst>
              <a:ext uri="{FF2B5EF4-FFF2-40B4-BE49-F238E27FC236}">
                <a16:creationId xmlns:a16="http://schemas.microsoft.com/office/drawing/2014/main" id="{15A327BC-E5C8-6CA8-087A-69C5E59C0B5B}"/>
              </a:ext>
            </a:extLst>
          </p:cNvPr>
          <p:cNvGrpSpPr/>
          <p:nvPr/>
        </p:nvGrpSpPr>
        <p:grpSpPr>
          <a:xfrm>
            <a:off x="4438650" y="6619875"/>
            <a:ext cx="7753350" cy="238125"/>
            <a:chOff x="4438650" y="6619875"/>
            <a:chExt cx="7753350" cy="238125"/>
          </a:xfrm>
        </p:grpSpPr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541A68AE-2891-5003-F5D8-2C7EAF3995F9}"/>
                </a:ext>
              </a:extLst>
            </p:cNvPr>
            <p:cNvSpPr/>
            <p:nvPr/>
          </p:nvSpPr>
          <p:spPr>
            <a:xfrm>
              <a:off x="4632960" y="6629400"/>
              <a:ext cx="7559040" cy="228600"/>
            </a:xfrm>
            <a:prstGeom prst="rect">
              <a:avLst/>
            </a:prstGeom>
            <a:solidFill>
              <a:srgbClr val="13264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BE2DE956-2A6B-7474-AAAE-6F3CD92B14CC}"/>
                </a:ext>
              </a:extLst>
            </p:cNvPr>
            <p:cNvSpPr/>
            <p:nvPr/>
          </p:nvSpPr>
          <p:spPr>
            <a:xfrm>
              <a:off x="4438650" y="6619875"/>
              <a:ext cx="127635" cy="238125"/>
            </a:xfrm>
            <a:prstGeom prst="rect">
              <a:avLst/>
            </a:prstGeom>
            <a:solidFill>
              <a:srgbClr val="FED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6E11554-E89F-B85E-3E0D-38A5A7676B01}"/>
              </a:ext>
            </a:extLst>
          </p:cNvPr>
          <p:cNvSpPr txBox="1"/>
          <p:nvPr/>
        </p:nvSpPr>
        <p:spPr>
          <a:xfrm>
            <a:off x="232013" y="1390117"/>
            <a:ext cx="802488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>
                <a:solidFill>
                  <a:srgbClr val="13264B"/>
                </a:solidFill>
              </a:rPr>
              <a:t>Anexos</a:t>
            </a:r>
          </a:p>
          <a:p>
            <a:endParaRPr lang="es-MX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1EDF33C-6E4D-0817-DC36-74D10B4AE58F}"/>
              </a:ext>
            </a:extLst>
          </p:cNvPr>
          <p:cNvSpPr txBox="1"/>
          <p:nvPr/>
        </p:nvSpPr>
        <p:spPr>
          <a:xfrm>
            <a:off x="4747999" y="2400642"/>
            <a:ext cx="650998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5400" b="1" dirty="0">
                <a:solidFill>
                  <a:srgbClr val="13264B"/>
                </a:solidFill>
              </a:rPr>
              <a:t>Actividad realizada</a:t>
            </a:r>
            <a:r>
              <a:rPr lang="es-MX" sz="6000" dirty="0">
                <a:solidFill>
                  <a:srgbClr val="13264B"/>
                </a:solidFill>
              </a:rPr>
              <a:t> </a:t>
            </a:r>
          </a:p>
          <a:p>
            <a:r>
              <a:rPr lang="es-MX" sz="2200" dirty="0">
                <a:solidFill>
                  <a:srgbClr val="13264B"/>
                </a:solidFill>
              </a:rPr>
              <a:t>Breve descripción.</a:t>
            </a:r>
          </a:p>
          <a:p>
            <a:endParaRPr lang="es-MX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C1AB126-5768-4F52-A8A0-C2B33199CB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8" b="3568"/>
          <a:stretch/>
        </p:blipFill>
        <p:spPr>
          <a:xfrm>
            <a:off x="-1" y="-1"/>
            <a:ext cx="12192001" cy="1152781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16792B81-CD03-AAAA-400C-89D66080CBCA}"/>
              </a:ext>
            </a:extLst>
          </p:cNvPr>
          <p:cNvSpPr txBox="1"/>
          <p:nvPr/>
        </p:nvSpPr>
        <p:spPr>
          <a:xfrm>
            <a:off x="9471546" y="341194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1E36837-7946-2F18-A87C-268912007A62}"/>
              </a:ext>
            </a:extLst>
          </p:cNvPr>
          <p:cNvSpPr txBox="1"/>
          <p:nvPr/>
        </p:nvSpPr>
        <p:spPr>
          <a:xfrm>
            <a:off x="10913660" y="341193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UR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EC4D0252-D36F-30BE-1755-7A1B9ECB01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49" b="2649"/>
          <a:stretch/>
        </p:blipFill>
        <p:spPr bwMode="auto">
          <a:xfrm>
            <a:off x="485634" y="1903429"/>
            <a:ext cx="3472386" cy="4256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9808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B178C-FC1B-EDAE-EEBC-3C525ED9E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3802543F-A86D-6C69-EC12-374D8D746A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8" b="3568"/>
          <a:stretch/>
        </p:blipFill>
        <p:spPr>
          <a:xfrm>
            <a:off x="-1" y="-1"/>
            <a:ext cx="12192001" cy="1152781"/>
          </a:xfrm>
          <a:prstGeom prst="rect">
            <a:avLst/>
          </a:prstGeom>
        </p:spPr>
      </p:pic>
      <p:grpSp>
        <p:nvGrpSpPr>
          <p:cNvPr id="18" name="Grupo 17">
            <a:extLst>
              <a:ext uri="{FF2B5EF4-FFF2-40B4-BE49-F238E27FC236}">
                <a16:creationId xmlns:a16="http://schemas.microsoft.com/office/drawing/2014/main" id="{44BD1A25-E5D3-D3D4-7B04-F1666F1D52A4}"/>
              </a:ext>
            </a:extLst>
          </p:cNvPr>
          <p:cNvGrpSpPr/>
          <p:nvPr/>
        </p:nvGrpSpPr>
        <p:grpSpPr>
          <a:xfrm>
            <a:off x="4438650" y="6619875"/>
            <a:ext cx="7753350" cy="238125"/>
            <a:chOff x="4438650" y="6619875"/>
            <a:chExt cx="7753350" cy="238125"/>
          </a:xfrm>
        </p:grpSpPr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104A5D49-487E-031A-FBE9-A5B9394A2160}"/>
                </a:ext>
              </a:extLst>
            </p:cNvPr>
            <p:cNvSpPr/>
            <p:nvPr/>
          </p:nvSpPr>
          <p:spPr>
            <a:xfrm>
              <a:off x="4632960" y="6629400"/>
              <a:ext cx="7559040" cy="228600"/>
            </a:xfrm>
            <a:prstGeom prst="rect">
              <a:avLst/>
            </a:prstGeom>
            <a:solidFill>
              <a:srgbClr val="13264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90D180EA-6CAE-3CFD-A862-5F9FF2A46809}"/>
                </a:ext>
              </a:extLst>
            </p:cNvPr>
            <p:cNvSpPr/>
            <p:nvPr/>
          </p:nvSpPr>
          <p:spPr>
            <a:xfrm>
              <a:off x="4438650" y="6619875"/>
              <a:ext cx="127635" cy="238125"/>
            </a:xfrm>
            <a:prstGeom prst="rect">
              <a:avLst/>
            </a:prstGeom>
            <a:solidFill>
              <a:srgbClr val="FED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sp>
        <p:nvSpPr>
          <p:cNvPr id="15" name="CuadroTexto 14">
            <a:extLst>
              <a:ext uri="{FF2B5EF4-FFF2-40B4-BE49-F238E27FC236}">
                <a16:creationId xmlns:a16="http://schemas.microsoft.com/office/drawing/2014/main" id="{21074B17-A281-A021-202D-E0B40CB3A8D3}"/>
              </a:ext>
            </a:extLst>
          </p:cNvPr>
          <p:cNvSpPr txBox="1"/>
          <p:nvPr/>
        </p:nvSpPr>
        <p:spPr>
          <a:xfrm>
            <a:off x="9471546" y="341194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UA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4567F56-D2C1-4BC8-B119-9BC8376D67C5}"/>
              </a:ext>
            </a:extLst>
          </p:cNvPr>
          <p:cNvSpPr txBox="1"/>
          <p:nvPr/>
        </p:nvSpPr>
        <p:spPr>
          <a:xfrm>
            <a:off x="10913660" y="341193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UR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77E9241-7777-2013-D224-1820450B1E9D}"/>
              </a:ext>
            </a:extLst>
          </p:cNvPr>
          <p:cNvSpPr txBox="1"/>
          <p:nvPr/>
        </p:nvSpPr>
        <p:spPr>
          <a:xfrm>
            <a:off x="232013" y="1390117"/>
            <a:ext cx="802488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>
                <a:solidFill>
                  <a:srgbClr val="13264B"/>
                </a:solidFill>
              </a:rPr>
              <a:t>Introducción</a:t>
            </a:r>
          </a:p>
          <a:p>
            <a:endParaRPr lang="es-MX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1570FD3-D076-1F79-B56E-A3E2997E64F7}"/>
              </a:ext>
            </a:extLst>
          </p:cNvPr>
          <p:cNvSpPr txBox="1"/>
          <p:nvPr/>
        </p:nvSpPr>
        <p:spPr>
          <a:xfrm>
            <a:off x="232013" y="2097149"/>
            <a:ext cx="691941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It is a long established fact that a reader will be distracted by the readable content of a page when looking at its layout. The point of using Lorem Ipsum is that it has a more-or-less normal distribution of letters, as opposed to using 'Content here, content here', making it look like readable English. </a:t>
            </a:r>
            <a:endParaRPr lang="es-MX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6588993-47A0-AA60-52FF-95008134E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49" b="2649"/>
          <a:stretch/>
        </p:blipFill>
        <p:spPr bwMode="auto">
          <a:xfrm>
            <a:off x="7724634" y="1152780"/>
            <a:ext cx="4467366" cy="5476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4166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C7A357-C6D7-A58B-6C25-C739CDCF4A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o 17">
            <a:extLst>
              <a:ext uri="{FF2B5EF4-FFF2-40B4-BE49-F238E27FC236}">
                <a16:creationId xmlns:a16="http://schemas.microsoft.com/office/drawing/2014/main" id="{A5530E1A-CA6F-0F22-B0F3-C5B2EA439773}"/>
              </a:ext>
            </a:extLst>
          </p:cNvPr>
          <p:cNvGrpSpPr/>
          <p:nvPr/>
        </p:nvGrpSpPr>
        <p:grpSpPr>
          <a:xfrm>
            <a:off x="4438650" y="6619875"/>
            <a:ext cx="7753350" cy="238125"/>
            <a:chOff x="4438650" y="6619875"/>
            <a:chExt cx="7753350" cy="238125"/>
          </a:xfrm>
        </p:grpSpPr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EFAB22DA-A988-6DB5-933B-60FB58991730}"/>
                </a:ext>
              </a:extLst>
            </p:cNvPr>
            <p:cNvSpPr/>
            <p:nvPr/>
          </p:nvSpPr>
          <p:spPr>
            <a:xfrm>
              <a:off x="4632960" y="6629400"/>
              <a:ext cx="7559040" cy="228600"/>
            </a:xfrm>
            <a:prstGeom prst="rect">
              <a:avLst/>
            </a:prstGeom>
            <a:solidFill>
              <a:srgbClr val="13264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0CDCDEFC-4408-B108-D64E-E9DADFFADA64}"/>
                </a:ext>
              </a:extLst>
            </p:cNvPr>
            <p:cNvSpPr/>
            <p:nvPr/>
          </p:nvSpPr>
          <p:spPr>
            <a:xfrm>
              <a:off x="4438650" y="6619875"/>
              <a:ext cx="127635" cy="238125"/>
            </a:xfrm>
            <a:prstGeom prst="rect">
              <a:avLst/>
            </a:prstGeom>
            <a:solidFill>
              <a:srgbClr val="FED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sp>
        <p:nvSpPr>
          <p:cNvPr id="17" name="CuadroTexto 16">
            <a:extLst>
              <a:ext uri="{FF2B5EF4-FFF2-40B4-BE49-F238E27FC236}">
                <a16:creationId xmlns:a16="http://schemas.microsoft.com/office/drawing/2014/main" id="{5F5A5D6A-0A3A-94DC-2F1B-CA393B6C6FDC}"/>
              </a:ext>
            </a:extLst>
          </p:cNvPr>
          <p:cNvSpPr txBox="1"/>
          <p:nvPr/>
        </p:nvSpPr>
        <p:spPr>
          <a:xfrm>
            <a:off x="232013" y="1390117"/>
            <a:ext cx="802488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>
                <a:solidFill>
                  <a:srgbClr val="13264B"/>
                </a:solidFill>
              </a:rPr>
              <a:t>Justificación</a:t>
            </a:r>
          </a:p>
          <a:p>
            <a:endParaRPr lang="es-MX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A48140C-CDE2-57CC-B631-BA6794BF9CE4}"/>
              </a:ext>
            </a:extLst>
          </p:cNvPr>
          <p:cNvSpPr txBox="1"/>
          <p:nvPr/>
        </p:nvSpPr>
        <p:spPr>
          <a:xfrm>
            <a:off x="232013" y="2097149"/>
            <a:ext cx="691941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It is a long established fact that a reader will be distracted by the readable content of a page when looking at its layout. The point of using Lorem Ipsum is that it has a more-or-less normal distribution of letters, as opposed to using 'Content here, content here', making it look like readable English. </a:t>
            </a:r>
            <a:endParaRPr lang="es-MX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2EA48C6-3B99-442D-6C34-49670AA9D8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49" b="2649"/>
          <a:stretch/>
        </p:blipFill>
        <p:spPr bwMode="auto">
          <a:xfrm>
            <a:off x="7724634" y="1152780"/>
            <a:ext cx="4467366" cy="5476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B2CFC1DC-BCE5-146A-60B3-8B130EC437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8" b="3568"/>
          <a:stretch/>
        </p:blipFill>
        <p:spPr>
          <a:xfrm>
            <a:off x="-1" y="-1"/>
            <a:ext cx="12192001" cy="1152781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7BC90B69-C1C1-A623-DFDF-260004BE5DB6}"/>
              </a:ext>
            </a:extLst>
          </p:cNvPr>
          <p:cNvSpPr txBox="1"/>
          <p:nvPr/>
        </p:nvSpPr>
        <p:spPr>
          <a:xfrm>
            <a:off x="9471546" y="341194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327882D-9D4D-4D57-597B-E3E617E6696B}"/>
              </a:ext>
            </a:extLst>
          </p:cNvPr>
          <p:cNvSpPr txBox="1"/>
          <p:nvPr/>
        </p:nvSpPr>
        <p:spPr>
          <a:xfrm>
            <a:off x="10913660" y="341193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UR</a:t>
            </a:r>
          </a:p>
        </p:txBody>
      </p:sp>
    </p:spTree>
    <p:extLst>
      <p:ext uri="{BB962C8B-B14F-4D97-AF65-F5344CB8AC3E}">
        <p14:creationId xmlns:p14="http://schemas.microsoft.com/office/powerpoint/2010/main" val="1771374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F69CB-4FB0-4CAE-1570-1ED5A4494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o 17">
            <a:extLst>
              <a:ext uri="{FF2B5EF4-FFF2-40B4-BE49-F238E27FC236}">
                <a16:creationId xmlns:a16="http://schemas.microsoft.com/office/drawing/2014/main" id="{79E325A0-B2A7-1544-CCE5-72AC7B81425F}"/>
              </a:ext>
            </a:extLst>
          </p:cNvPr>
          <p:cNvGrpSpPr/>
          <p:nvPr/>
        </p:nvGrpSpPr>
        <p:grpSpPr>
          <a:xfrm>
            <a:off x="4438650" y="6619875"/>
            <a:ext cx="7753350" cy="238125"/>
            <a:chOff x="4438650" y="6619875"/>
            <a:chExt cx="7753350" cy="238125"/>
          </a:xfrm>
        </p:grpSpPr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F356AE49-E740-924A-1D45-EF046F38AA2B}"/>
                </a:ext>
              </a:extLst>
            </p:cNvPr>
            <p:cNvSpPr/>
            <p:nvPr/>
          </p:nvSpPr>
          <p:spPr>
            <a:xfrm>
              <a:off x="4632960" y="6629400"/>
              <a:ext cx="7559040" cy="228600"/>
            </a:xfrm>
            <a:prstGeom prst="rect">
              <a:avLst/>
            </a:prstGeom>
            <a:solidFill>
              <a:srgbClr val="13264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A838184D-62F4-5E8C-EACD-3DD4F102925C}"/>
                </a:ext>
              </a:extLst>
            </p:cNvPr>
            <p:cNvSpPr/>
            <p:nvPr/>
          </p:nvSpPr>
          <p:spPr>
            <a:xfrm>
              <a:off x="4438650" y="6619875"/>
              <a:ext cx="127635" cy="238125"/>
            </a:xfrm>
            <a:prstGeom prst="rect">
              <a:avLst/>
            </a:prstGeom>
            <a:solidFill>
              <a:srgbClr val="FED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3B1B23A-AE29-04DB-468D-B88E4F758AA5}"/>
              </a:ext>
            </a:extLst>
          </p:cNvPr>
          <p:cNvSpPr txBox="1"/>
          <p:nvPr/>
        </p:nvSpPr>
        <p:spPr>
          <a:xfrm>
            <a:off x="232013" y="1390117"/>
            <a:ext cx="802488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>
                <a:solidFill>
                  <a:srgbClr val="13264B"/>
                </a:solidFill>
              </a:rPr>
              <a:t>Objetivos</a:t>
            </a:r>
          </a:p>
          <a:p>
            <a:endParaRPr lang="es-MX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54977CF-8415-E928-8800-E78BED593660}"/>
              </a:ext>
            </a:extLst>
          </p:cNvPr>
          <p:cNvSpPr txBox="1"/>
          <p:nvPr/>
        </p:nvSpPr>
        <p:spPr>
          <a:xfrm>
            <a:off x="232013" y="2097149"/>
            <a:ext cx="691941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It is a long established fact that a reader will be distracted by the readable content of a page when looking at its layout. The point of using Lorem Ipsum is that it has a more-or-less normal distribution of letters, as opposed to using 'Content here, content here', making it look like readable English. </a:t>
            </a:r>
            <a:endParaRPr lang="es-MX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F92555D-AA92-57FF-4DB8-A62C1DCCCC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49" b="2649"/>
          <a:stretch/>
        </p:blipFill>
        <p:spPr bwMode="auto">
          <a:xfrm>
            <a:off x="7724634" y="1152780"/>
            <a:ext cx="4467366" cy="5476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AAB9ABB1-D4F6-FF88-B214-1B79EBAA28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8" b="3568"/>
          <a:stretch/>
        </p:blipFill>
        <p:spPr>
          <a:xfrm>
            <a:off x="-1" y="-1"/>
            <a:ext cx="12192001" cy="1152781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769A72F8-4E4C-39AD-B13E-B7EBD0491077}"/>
              </a:ext>
            </a:extLst>
          </p:cNvPr>
          <p:cNvSpPr txBox="1"/>
          <p:nvPr/>
        </p:nvSpPr>
        <p:spPr>
          <a:xfrm>
            <a:off x="9471546" y="341194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50ADD98-F466-2851-F793-A954CE47F661}"/>
              </a:ext>
            </a:extLst>
          </p:cNvPr>
          <p:cNvSpPr txBox="1"/>
          <p:nvPr/>
        </p:nvSpPr>
        <p:spPr>
          <a:xfrm>
            <a:off x="10913660" y="341193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UR</a:t>
            </a:r>
          </a:p>
        </p:txBody>
      </p:sp>
    </p:spTree>
    <p:extLst>
      <p:ext uri="{BB962C8B-B14F-4D97-AF65-F5344CB8AC3E}">
        <p14:creationId xmlns:p14="http://schemas.microsoft.com/office/powerpoint/2010/main" val="3454265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5F224-4764-AC5D-BD3A-1B62F7130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o 17">
            <a:extLst>
              <a:ext uri="{FF2B5EF4-FFF2-40B4-BE49-F238E27FC236}">
                <a16:creationId xmlns:a16="http://schemas.microsoft.com/office/drawing/2014/main" id="{C9D5E828-367B-D7AE-FD95-EC9EB08D7DB8}"/>
              </a:ext>
            </a:extLst>
          </p:cNvPr>
          <p:cNvGrpSpPr/>
          <p:nvPr/>
        </p:nvGrpSpPr>
        <p:grpSpPr>
          <a:xfrm>
            <a:off x="4438650" y="6619875"/>
            <a:ext cx="7753350" cy="238125"/>
            <a:chOff x="4438650" y="6619875"/>
            <a:chExt cx="7753350" cy="238125"/>
          </a:xfrm>
        </p:grpSpPr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5EC71F52-062A-402F-A6CD-F5FAD0856173}"/>
                </a:ext>
              </a:extLst>
            </p:cNvPr>
            <p:cNvSpPr/>
            <p:nvPr/>
          </p:nvSpPr>
          <p:spPr>
            <a:xfrm>
              <a:off x="4632960" y="6629400"/>
              <a:ext cx="7559040" cy="228600"/>
            </a:xfrm>
            <a:prstGeom prst="rect">
              <a:avLst/>
            </a:prstGeom>
            <a:solidFill>
              <a:srgbClr val="13264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7A556BDA-1E94-4222-5857-B0AFC6638595}"/>
                </a:ext>
              </a:extLst>
            </p:cNvPr>
            <p:cNvSpPr/>
            <p:nvPr/>
          </p:nvSpPr>
          <p:spPr>
            <a:xfrm>
              <a:off x="4438650" y="6619875"/>
              <a:ext cx="127635" cy="238125"/>
            </a:xfrm>
            <a:prstGeom prst="rect">
              <a:avLst/>
            </a:prstGeom>
            <a:solidFill>
              <a:srgbClr val="FED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sp>
        <p:nvSpPr>
          <p:cNvPr id="17" name="CuadroTexto 16">
            <a:extLst>
              <a:ext uri="{FF2B5EF4-FFF2-40B4-BE49-F238E27FC236}">
                <a16:creationId xmlns:a16="http://schemas.microsoft.com/office/drawing/2014/main" id="{EFDBE830-E4B2-0E20-4EF8-3F26943D79A9}"/>
              </a:ext>
            </a:extLst>
          </p:cNvPr>
          <p:cNvSpPr txBox="1"/>
          <p:nvPr/>
        </p:nvSpPr>
        <p:spPr>
          <a:xfrm>
            <a:off x="232013" y="1390117"/>
            <a:ext cx="802488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>
                <a:solidFill>
                  <a:srgbClr val="13264B"/>
                </a:solidFill>
              </a:rPr>
              <a:t>Metodología</a:t>
            </a:r>
          </a:p>
          <a:p>
            <a:endParaRPr lang="es-MX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BAE8413-3666-B1AE-B411-7EF510F7F668}"/>
              </a:ext>
            </a:extLst>
          </p:cNvPr>
          <p:cNvSpPr txBox="1"/>
          <p:nvPr/>
        </p:nvSpPr>
        <p:spPr>
          <a:xfrm>
            <a:off x="232013" y="2097149"/>
            <a:ext cx="691941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It is a long established fact that a reader will be distracted by the readable content of a page when looking at its layout. The point of using Lorem Ipsum is that it has a more-or-less normal distribution of letters, as opposed to using 'Content here, content here', making it look like readable English. </a:t>
            </a:r>
            <a:endParaRPr lang="es-MX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35B3C2D-B9EF-899A-F524-ED39D13D29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49" b="2649"/>
          <a:stretch/>
        </p:blipFill>
        <p:spPr bwMode="auto">
          <a:xfrm>
            <a:off x="7724634" y="1152780"/>
            <a:ext cx="4467366" cy="5476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44EACCB3-F54B-701C-64CA-1B9DA721D2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8" b="3568"/>
          <a:stretch/>
        </p:blipFill>
        <p:spPr>
          <a:xfrm>
            <a:off x="-1" y="-1"/>
            <a:ext cx="12192001" cy="1152781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41E4C49-7AF4-3152-CB8D-9197DF0AF018}"/>
              </a:ext>
            </a:extLst>
          </p:cNvPr>
          <p:cNvSpPr txBox="1"/>
          <p:nvPr/>
        </p:nvSpPr>
        <p:spPr>
          <a:xfrm>
            <a:off x="9471546" y="341194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D4FE3C6-9856-190C-C12D-89858E09813D}"/>
              </a:ext>
            </a:extLst>
          </p:cNvPr>
          <p:cNvSpPr txBox="1"/>
          <p:nvPr/>
        </p:nvSpPr>
        <p:spPr>
          <a:xfrm>
            <a:off x="10913660" y="341193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UR</a:t>
            </a:r>
          </a:p>
        </p:txBody>
      </p:sp>
    </p:spTree>
    <p:extLst>
      <p:ext uri="{BB962C8B-B14F-4D97-AF65-F5344CB8AC3E}">
        <p14:creationId xmlns:p14="http://schemas.microsoft.com/office/powerpoint/2010/main" val="263301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CC6017-2814-7708-CFF3-7ACB0E8CF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o 17">
            <a:extLst>
              <a:ext uri="{FF2B5EF4-FFF2-40B4-BE49-F238E27FC236}">
                <a16:creationId xmlns:a16="http://schemas.microsoft.com/office/drawing/2014/main" id="{D97835DB-5F1D-3F9F-E795-3114BD541412}"/>
              </a:ext>
            </a:extLst>
          </p:cNvPr>
          <p:cNvGrpSpPr/>
          <p:nvPr/>
        </p:nvGrpSpPr>
        <p:grpSpPr>
          <a:xfrm>
            <a:off x="4438650" y="6619875"/>
            <a:ext cx="7753350" cy="238125"/>
            <a:chOff x="4438650" y="6619875"/>
            <a:chExt cx="7753350" cy="238125"/>
          </a:xfrm>
        </p:grpSpPr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9368E488-42EA-5279-3666-EE73AE50E829}"/>
                </a:ext>
              </a:extLst>
            </p:cNvPr>
            <p:cNvSpPr/>
            <p:nvPr/>
          </p:nvSpPr>
          <p:spPr>
            <a:xfrm>
              <a:off x="4632960" y="6629400"/>
              <a:ext cx="7559040" cy="228600"/>
            </a:xfrm>
            <a:prstGeom prst="rect">
              <a:avLst/>
            </a:prstGeom>
            <a:solidFill>
              <a:srgbClr val="13264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FFA1CD5D-8F8D-0D45-7470-3292517DB5BC}"/>
                </a:ext>
              </a:extLst>
            </p:cNvPr>
            <p:cNvSpPr/>
            <p:nvPr/>
          </p:nvSpPr>
          <p:spPr>
            <a:xfrm>
              <a:off x="4438650" y="6619875"/>
              <a:ext cx="127635" cy="238125"/>
            </a:xfrm>
            <a:prstGeom prst="rect">
              <a:avLst/>
            </a:prstGeom>
            <a:solidFill>
              <a:srgbClr val="FED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sp>
        <p:nvSpPr>
          <p:cNvPr id="17" name="CuadroTexto 16">
            <a:extLst>
              <a:ext uri="{FF2B5EF4-FFF2-40B4-BE49-F238E27FC236}">
                <a16:creationId xmlns:a16="http://schemas.microsoft.com/office/drawing/2014/main" id="{1641F20D-1191-B93A-9833-6079C70E3B40}"/>
              </a:ext>
            </a:extLst>
          </p:cNvPr>
          <p:cNvSpPr txBox="1"/>
          <p:nvPr/>
        </p:nvSpPr>
        <p:spPr>
          <a:xfrm>
            <a:off x="232013" y="1390117"/>
            <a:ext cx="802488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>
                <a:solidFill>
                  <a:srgbClr val="13264B"/>
                </a:solidFill>
              </a:rPr>
              <a:t>Metas</a:t>
            </a:r>
          </a:p>
          <a:p>
            <a:endParaRPr lang="es-MX" dirty="0"/>
          </a:p>
        </p:txBody>
      </p:sp>
      <p:sp>
        <p:nvSpPr>
          <p:cNvPr id="3" name="Flecha: a la derecha con muesca 2">
            <a:extLst>
              <a:ext uri="{FF2B5EF4-FFF2-40B4-BE49-F238E27FC236}">
                <a16:creationId xmlns:a16="http://schemas.microsoft.com/office/drawing/2014/main" id="{ADEA5AB3-A3C6-8914-5407-A18DE5487C13}"/>
              </a:ext>
            </a:extLst>
          </p:cNvPr>
          <p:cNvSpPr/>
          <p:nvPr/>
        </p:nvSpPr>
        <p:spPr>
          <a:xfrm>
            <a:off x="1146414" y="3208434"/>
            <a:ext cx="2483894" cy="1609229"/>
          </a:xfrm>
          <a:prstGeom prst="notched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4" name="Flecha: a la derecha con muesca 3">
            <a:extLst>
              <a:ext uri="{FF2B5EF4-FFF2-40B4-BE49-F238E27FC236}">
                <a16:creationId xmlns:a16="http://schemas.microsoft.com/office/drawing/2014/main" id="{052906E3-C7BA-E563-6841-2926526FEEFB}"/>
              </a:ext>
            </a:extLst>
          </p:cNvPr>
          <p:cNvSpPr/>
          <p:nvPr/>
        </p:nvSpPr>
        <p:spPr>
          <a:xfrm>
            <a:off x="3437943" y="3222688"/>
            <a:ext cx="2483894" cy="1609229"/>
          </a:xfrm>
          <a:prstGeom prst="notchedRight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9" name="Flecha: a la derecha con muesca 8">
            <a:extLst>
              <a:ext uri="{FF2B5EF4-FFF2-40B4-BE49-F238E27FC236}">
                <a16:creationId xmlns:a16="http://schemas.microsoft.com/office/drawing/2014/main" id="{B3A75B9E-B6C7-D930-6FCF-6A165C599A65}"/>
              </a:ext>
            </a:extLst>
          </p:cNvPr>
          <p:cNvSpPr/>
          <p:nvPr/>
        </p:nvSpPr>
        <p:spPr>
          <a:xfrm>
            <a:off x="5729472" y="3222688"/>
            <a:ext cx="2483894" cy="1609229"/>
          </a:xfrm>
          <a:prstGeom prst="notchedRightArrow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1" name="Flecha: a la derecha con muesca 10">
            <a:extLst>
              <a:ext uri="{FF2B5EF4-FFF2-40B4-BE49-F238E27FC236}">
                <a16:creationId xmlns:a16="http://schemas.microsoft.com/office/drawing/2014/main" id="{6F63D5C4-29D3-7630-791E-572BF3D4E464}"/>
              </a:ext>
            </a:extLst>
          </p:cNvPr>
          <p:cNvSpPr/>
          <p:nvPr/>
        </p:nvSpPr>
        <p:spPr>
          <a:xfrm>
            <a:off x="8018413" y="3222688"/>
            <a:ext cx="2483894" cy="1609229"/>
          </a:xfrm>
          <a:prstGeom prst="notchedRightArrow">
            <a:avLst/>
          </a:prstGeom>
          <a:solidFill>
            <a:srgbClr val="1326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D725D12-3B19-6953-3B96-6DCBAAD5B25D}"/>
              </a:ext>
            </a:extLst>
          </p:cNvPr>
          <p:cNvSpPr txBox="1"/>
          <p:nvPr/>
        </p:nvSpPr>
        <p:spPr>
          <a:xfrm>
            <a:off x="4119404" y="3828382"/>
            <a:ext cx="857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Meta 2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3681ECC7-A531-B38D-51DE-0B8B246D265F}"/>
              </a:ext>
            </a:extLst>
          </p:cNvPr>
          <p:cNvSpPr txBox="1"/>
          <p:nvPr/>
        </p:nvSpPr>
        <p:spPr>
          <a:xfrm>
            <a:off x="2023612" y="3828382"/>
            <a:ext cx="857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Meta 1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562F2890-E813-4640-A1CC-BA6B95C22FB3}"/>
              </a:ext>
            </a:extLst>
          </p:cNvPr>
          <p:cNvSpPr txBox="1"/>
          <p:nvPr/>
        </p:nvSpPr>
        <p:spPr>
          <a:xfrm>
            <a:off x="6410933" y="3828382"/>
            <a:ext cx="857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Meta 3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969F7132-F638-7BA2-A37E-1204B7765A94}"/>
              </a:ext>
            </a:extLst>
          </p:cNvPr>
          <p:cNvSpPr txBox="1"/>
          <p:nvPr/>
        </p:nvSpPr>
        <p:spPr>
          <a:xfrm>
            <a:off x="8589903" y="3831120"/>
            <a:ext cx="857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chemeClr val="bg1"/>
                </a:solidFill>
              </a:rPr>
              <a:t>Meta 4</a:t>
            </a:r>
          </a:p>
        </p:txBody>
      </p:sp>
      <p:sp>
        <p:nvSpPr>
          <p:cNvPr id="27" name="Rectángulo: esquinas redondeadas 26">
            <a:extLst>
              <a:ext uri="{FF2B5EF4-FFF2-40B4-BE49-F238E27FC236}">
                <a16:creationId xmlns:a16="http://schemas.microsoft.com/office/drawing/2014/main" id="{4DA84603-C738-589A-D479-E67C6FC56B2B}"/>
              </a:ext>
            </a:extLst>
          </p:cNvPr>
          <p:cNvSpPr/>
          <p:nvPr/>
        </p:nvSpPr>
        <p:spPr>
          <a:xfrm>
            <a:off x="1555848" y="2115403"/>
            <a:ext cx="1610436" cy="861774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7434C5F3-CBFC-4CE9-F0EA-EAE20F2E1D8B}"/>
              </a:ext>
            </a:extLst>
          </p:cNvPr>
          <p:cNvSpPr txBox="1"/>
          <p:nvPr/>
        </p:nvSpPr>
        <p:spPr>
          <a:xfrm>
            <a:off x="1632048" y="2170917"/>
            <a:ext cx="1458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Logramos 100% de XX</a:t>
            </a:r>
          </a:p>
        </p:txBody>
      </p:sp>
      <p:cxnSp>
        <p:nvCxnSpPr>
          <p:cNvPr id="30" name="Conector: angular 29">
            <a:extLst>
              <a:ext uri="{FF2B5EF4-FFF2-40B4-BE49-F238E27FC236}">
                <a16:creationId xmlns:a16="http://schemas.microsoft.com/office/drawing/2014/main" id="{0E52327C-7650-9601-27D2-5A894284BFF0}"/>
              </a:ext>
            </a:extLst>
          </p:cNvPr>
          <p:cNvCxnSpPr>
            <a:stCxn id="28" idx="1"/>
          </p:cNvCxnSpPr>
          <p:nvPr/>
        </p:nvCxnSpPr>
        <p:spPr>
          <a:xfrm rot="10800000" flipH="1" flipV="1">
            <a:off x="1632048" y="2494083"/>
            <a:ext cx="128516" cy="1204460"/>
          </a:xfrm>
          <a:prstGeom prst="bentConnector4">
            <a:avLst>
              <a:gd name="adj1" fmla="val -177877"/>
              <a:gd name="adj2" fmla="val 63415"/>
            </a:avLst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ángulo: esquinas redondeadas 30">
            <a:extLst>
              <a:ext uri="{FF2B5EF4-FFF2-40B4-BE49-F238E27FC236}">
                <a16:creationId xmlns:a16="http://schemas.microsoft.com/office/drawing/2014/main" id="{A002F659-870B-983F-5CB8-2AAD087685A2}"/>
              </a:ext>
            </a:extLst>
          </p:cNvPr>
          <p:cNvSpPr/>
          <p:nvPr/>
        </p:nvSpPr>
        <p:spPr>
          <a:xfrm>
            <a:off x="4024462" y="4954859"/>
            <a:ext cx="1842608" cy="861774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207A3075-AA50-544E-64BA-3533620AE3ED}"/>
              </a:ext>
            </a:extLst>
          </p:cNvPr>
          <p:cNvSpPr txBox="1"/>
          <p:nvPr/>
        </p:nvSpPr>
        <p:spPr>
          <a:xfrm>
            <a:off x="4100662" y="5037669"/>
            <a:ext cx="16288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30 asesorías en la materia</a:t>
            </a:r>
            <a:br>
              <a:rPr lang="es-MX" dirty="0"/>
            </a:br>
            <a:endParaRPr lang="es-MX" dirty="0"/>
          </a:p>
        </p:txBody>
      </p:sp>
      <p:cxnSp>
        <p:nvCxnSpPr>
          <p:cNvPr id="33" name="Conector: angular 32">
            <a:extLst>
              <a:ext uri="{FF2B5EF4-FFF2-40B4-BE49-F238E27FC236}">
                <a16:creationId xmlns:a16="http://schemas.microsoft.com/office/drawing/2014/main" id="{6F44A906-EE7B-7465-7CC0-526F94B254EA}"/>
              </a:ext>
            </a:extLst>
          </p:cNvPr>
          <p:cNvCxnSpPr>
            <a:cxnSpLocks/>
            <a:stCxn id="32" idx="1"/>
          </p:cNvCxnSpPr>
          <p:nvPr/>
        </p:nvCxnSpPr>
        <p:spPr>
          <a:xfrm rot="10800000">
            <a:off x="3807728" y="4407688"/>
            <a:ext cx="292934" cy="967256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ctángulo: esquinas redondeadas 34">
            <a:extLst>
              <a:ext uri="{FF2B5EF4-FFF2-40B4-BE49-F238E27FC236}">
                <a16:creationId xmlns:a16="http://schemas.microsoft.com/office/drawing/2014/main" id="{FC3B942D-091B-97C8-700F-663024FC5476}"/>
              </a:ext>
            </a:extLst>
          </p:cNvPr>
          <p:cNvSpPr/>
          <p:nvPr/>
        </p:nvSpPr>
        <p:spPr>
          <a:xfrm>
            <a:off x="5867069" y="1702320"/>
            <a:ext cx="2615701" cy="1184939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4CBCBC6A-2B2E-89B9-63E3-00A3A1E039B5}"/>
              </a:ext>
            </a:extLst>
          </p:cNvPr>
          <p:cNvSpPr txBox="1"/>
          <p:nvPr/>
        </p:nvSpPr>
        <p:spPr>
          <a:xfrm>
            <a:off x="5932798" y="1973480"/>
            <a:ext cx="2483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Prevención del 60% </a:t>
            </a:r>
            <a:br>
              <a:rPr lang="es-MX" dirty="0"/>
            </a:br>
            <a:r>
              <a:rPr lang="es-MX" dirty="0"/>
              <a:t>de enfermedades</a:t>
            </a:r>
          </a:p>
        </p:txBody>
      </p:sp>
      <p:cxnSp>
        <p:nvCxnSpPr>
          <p:cNvPr id="37" name="Conector: angular 36">
            <a:extLst>
              <a:ext uri="{FF2B5EF4-FFF2-40B4-BE49-F238E27FC236}">
                <a16:creationId xmlns:a16="http://schemas.microsoft.com/office/drawing/2014/main" id="{A6F68717-7D98-5189-44DF-53A714CB59AB}"/>
              </a:ext>
            </a:extLst>
          </p:cNvPr>
          <p:cNvCxnSpPr>
            <a:cxnSpLocks/>
            <a:stCxn id="36" idx="1"/>
          </p:cNvCxnSpPr>
          <p:nvPr/>
        </p:nvCxnSpPr>
        <p:spPr>
          <a:xfrm rot="10800000" flipH="1" flipV="1">
            <a:off x="5932797" y="2296646"/>
            <a:ext cx="128513" cy="1204454"/>
          </a:xfrm>
          <a:prstGeom prst="bentConnector4">
            <a:avLst>
              <a:gd name="adj1" fmla="val -177881"/>
              <a:gd name="adj2" fmla="val 63415"/>
            </a:avLst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ángulo: esquinas redondeadas 37">
            <a:extLst>
              <a:ext uri="{FF2B5EF4-FFF2-40B4-BE49-F238E27FC236}">
                <a16:creationId xmlns:a16="http://schemas.microsoft.com/office/drawing/2014/main" id="{C9DB51C3-F163-C089-93FA-2C1F3D639E92}"/>
              </a:ext>
            </a:extLst>
          </p:cNvPr>
          <p:cNvSpPr/>
          <p:nvPr/>
        </p:nvSpPr>
        <p:spPr>
          <a:xfrm>
            <a:off x="8699506" y="5010373"/>
            <a:ext cx="1864199" cy="950626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C5E966FA-E6B2-AD9A-5D41-BC162E1C9528}"/>
              </a:ext>
            </a:extLst>
          </p:cNvPr>
          <p:cNvSpPr txBox="1"/>
          <p:nvPr/>
        </p:nvSpPr>
        <p:spPr>
          <a:xfrm>
            <a:off x="8837104" y="5074605"/>
            <a:ext cx="17266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Capacitación de 18 cursos en línea</a:t>
            </a:r>
          </a:p>
        </p:txBody>
      </p:sp>
      <p:cxnSp>
        <p:nvCxnSpPr>
          <p:cNvPr id="40" name="Conector: angular 39">
            <a:extLst>
              <a:ext uri="{FF2B5EF4-FFF2-40B4-BE49-F238E27FC236}">
                <a16:creationId xmlns:a16="http://schemas.microsoft.com/office/drawing/2014/main" id="{2395DFD8-21BC-6B47-F850-7AF8F95794BB}"/>
              </a:ext>
            </a:extLst>
          </p:cNvPr>
          <p:cNvCxnSpPr>
            <a:cxnSpLocks/>
            <a:stCxn id="39" idx="1"/>
          </p:cNvCxnSpPr>
          <p:nvPr/>
        </p:nvCxnSpPr>
        <p:spPr>
          <a:xfrm rot="10800000">
            <a:off x="8544180" y="4444622"/>
            <a:ext cx="292925" cy="1005356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CuadroTexto 49">
            <a:extLst>
              <a:ext uri="{FF2B5EF4-FFF2-40B4-BE49-F238E27FC236}">
                <a16:creationId xmlns:a16="http://schemas.microsoft.com/office/drawing/2014/main" id="{0BF50604-9E24-A800-9C9D-BD414BAAA252}"/>
              </a:ext>
            </a:extLst>
          </p:cNvPr>
          <p:cNvSpPr txBox="1"/>
          <p:nvPr/>
        </p:nvSpPr>
        <p:spPr>
          <a:xfrm>
            <a:off x="517706" y="6092606"/>
            <a:ext cx="27212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3600" dirty="0">
                <a:solidFill>
                  <a:schemeClr val="bg1">
                    <a:lumMod val="75000"/>
                  </a:schemeClr>
                </a:solidFill>
              </a:rPr>
              <a:t>EJEMPLO</a:t>
            </a:r>
            <a:endParaRPr lang="es-MX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A72CED8-AEA7-3A57-FD24-61BE1249EF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8" b="3568"/>
          <a:stretch/>
        </p:blipFill>
        <p:spPr>
          <a:xfrm>
            <a:off x="-1" y="-1"/>
            <a:ext cx="12192001" cy="1152781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8B02222-BF90-1F16-D817-D8F5BD7A108E}"/>
              </a:ext>
            </a:extLst>
          </p:cNvPr>
          <p:cNvSpPr txBox="1"/>
          <p:nvPr/>
        </p:nvSpPr>
        <p:spPr>
          <a:xfrm>
            <a:off x="9471546" y="341194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24DB05C-CE91-F68A-4783-95656BCF2A4B}"/>
              </a:ext>
            </a:extLst>
          </p:cNvPr>
          <p:cNvSpPr txBox="1"/>
          <p:nvPr/>
        </p:nvSpPr>
        <p:spPr>
          <a:xfrm>
            <a:off x="10913660" y="341193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UR</a:t>
            </a:r>
          </a:p>
        </p:txBody>
      </p:sp>
    </p:spTree>
    <p:extLst>
      <p:ext uri="{BB962C8B-B14F-4D97-AF65-F5344CB8AC3E}">
        <p14:creationId xmlns:p14="http://schemas.microsoft.com/office/powerpoint/2010/main" val="278210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27D6D6-73DB-0B8A-740C-CF25198AF4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o 17">
            <a:extLst>
              <a:ext uri="{FF2B5EF4-FFF2-40B4-BE49-F238E27FC236}">
                <a16:creationId xmlns:a16="http://schemas.microsoft.com/office/drawing/2014/main" id="{B02FC170-2F57-345A-585E-1EE6A9704CE0}"/>
              </a:ext>
            </a:extLst>
          </p:cNvPr>
          <p:cNvGrpSpPr/>
          <p:nvPr/>
        </p:nvGrpSpPr>
        <p:grpSpPr>
          <a:xfrm>
            <a:off x="4438650" y="6619875"/>
            <a:ext cx="7753350" cy="238125"/>
            <a:chOff x="4438650" y="6619875"/>
            <a:chExt cx="7753350" cy="238125"/>
          </a:xfrm>
        </p:grpSpPr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F1836BB4-1929-894E-D71A-13C0BF293CF1}"/>
                </a:ext>
              </a:extLst>
            </p:cNvPr>
            <p:cNvSpPr/>
            <p:nvPr/>
          </p:nvSpPr>
          <p:spPr>
            <a:xfrm>
              <a:off x="4632960" y="6629400"/>
              <a:ext cx="7559040" cy="228600"/>
            </a:xfrm>
            <a:prstGeom prst="rect">
              <a:avLst/>
            </a:prstGeom>
            <a:solidFill>
              <a:srgbClr val="13264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9A00B863-C9E4-8CE0-16AC-CF3CADE1976A}"/>
                </a:ext>
              </a:extLst>
            </p:cNvPr>
            <p:cNvSpPr/>
            <p:nvPr/>
          </p:nvSpPr>
          <p:spPr>
            <a:xfrm>
              <a:off x="4438650" y="6619875"/>
              <a:ext cx="127635" cy="238125"/>
            </a:xfrm>
            <a:prstGeom prst="rect">
              <a:avLst/>
            </a:prstGeom>
            <a:solidFill>
              <a:srgbClr val="FED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sp>
        <p:nvSpPr>
          <p:cNvPr id="17" name="CuadroTexto 16">
            <a:extLst>
              <a:ext uri="{FF2B5EF4-FFF2-40B4-BE49-F238E27FC236}">
                <a16:creationId xmlns:a16="http://schemas.microsoft.com/office/drawing/2014/main" id="{9302BE4D-31BF-670B-0B4B-D64E2E1C2622}"/>
              </a:ext>
            </a:extLst>
          </p:cNvPr>
          <p:cNvSpPr txBox="1"/>
          <p:nvPr/>
        </p:nvSpPr>
        <p:spPr>
          <a:xfrm>
            <a:off x="232013" y="1390117"/>
            <a:ext cx="802488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>
                <a:solidFill>
                  <a:srgbClr val="13264B"/>
                </a:solidFill>
              </a:rPr>
              <a:t>Metas</a:t>
            </a:r>
          </a:p>
          <a:p>
            <a:endParaRPr lang="es-MX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E19C8B4-2189-174F-02D5-56A0AB8155B8}"/>
              </a:ext>
            </a:extLst>
          </p:cNvPr>
          <p:cNvSpPr txBox="1"/>
          <p:nvPr/>
        </p:nvSpPr>
        <p:spPr>
          <a:xfrm>
            <a:off x="517706" y="6092606"/>
            <a:ext cx="27212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3600" dirty="0">
                <a:solidFill>
                  <a:schemeClr val="bg1">
                    <a:lumMod val="75000"/>
                  </a:schemeClr>
                </a:solidFill>
              </a:rPr>
              <a:t>EJEMPLO</a:t>
            </a:r>
            <a:endParaRPr lang="es-MX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2" name="Flecha: a la derecha 21">
            <a:extLst>
              <a:ext uri="{FF2B5EF4-FFF2-40B4-BE49-F238E27FC236}">
                <a16:creationId xmlns:a16="http://schemas.microsoft.com/office/drawing/2014/main" id="{6EA742B7-A53E-41B1-AB68-9BFE6E068ECA}"/>
              </a:ext>
            </a:extLst>
          </p:cNvPr>
          <p:cNvSpPr/>
          <p:nvPr/>
        </p:nvSpPr>
        <p:spPr>
          <a:xfrm>
            <a:off x="3131706" y="2503760"/>
            <a:ext cx="3002507" cy="680055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Flecha: a la derecha 22">
            <a:extLst>
              <a:ext uri="{FF2B5EF4-FFF2-40B4-BE49-F238E27FC236}">
                <a16:creationId xmlns:a16="http://schemas.microsoft.com/office/drawing/2014/main" id="{C7E6A526-E2B0-1786-8D73-5327EEB50FE1}"/>
              </a:ext>
            </a:extLst>
          </p:cNvPr>
          <p:cNvSpPr/>
          <p:nvPr/>
        </p:nvSpPr>
        <p:spPr>
          <a:xfrm>
            <a:off x="3131705" y="3202149"/>
            <a:ext cx="3002507" cy="680055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Flecha: a la derecha 23">
            <a:extLst>
              <a:ext uri="{FF2B5EF4-FFF2-40B4-BE49-F238E27FC236}">
                <a16:creationId xmlns:a16="http://schemas.microsoft.com/office/drawing/2014/main" id="{BB468A4B-01DF-B5B7-4506-657706908195}"/>
              </a:ext>
            </a:extLst>
          </p:cNvPr>
          <p:cNvSpPr/>
          <p:nvPr/>
        </p:nvSpPr>
        <p:spPr>
          <a:xfrm>
            <a:off x="3131705" y="3929237"/>
            <a:ext cx="3002507" cy="680055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Flecha: a la derecha 24">
            <a:extLst>
              <a:ext uri="{FF2B5EF4-FFF2-40B4-BE49-F238E27FC236}">
                <a16:creationId xmlns:a16="http://schemas.microsoft.com/office/drawing/2014/main" id="{EEB43501-6A68-9983-6A26-824F500ACA45}"/>
              </a:ext>
            </a:extLst>
          </p:cNvPr>
          <p:cNvSpPr/>
          <p:nvPr/>
        </p:nvSpPr>
        <p:spPr>
          <a:xfrm>
            <a:off x="3131704" y="4667902"/>
            <a:ext cx="3002507" cy="680055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Pentágono 5">
            <a:extLst>
              <a:ext uri="{FF2B5EF4-FFF2-40B4-BE49-F238E27FC236}">
                <a16:creationId xmlns:a16="http://schemas.microsoft.com/office/drawing/2014/main" id="{1B511827-CDDD-2CB0-A300-6C71C0AE575C}"/>
              </a:ext>
            </a:extLst>
          </p:cNvPr>
          <p:cNvSpPr/>
          <p:nvPr/>
        </p:nvSpPr>
        <p:spPr>
          <a:xfrm>
            <a:off x="1009934" y="2251891"/>
            <a:ext cx="3166281" cy="3043440"/>
          </a:xfrm>
          <a:prstGeom prst="pentagon">
            <a:avLst/>
          </a:prstGeom>
          <a:solidFill>
            <a:schemeClr val="bg1"/>
          </a:solidFill>
          <a:ln w="38100">
            <a:solidFill>
              <a:srgbClr val="1326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287EA424-0ABA-CDB5-1DC2-2A35211682DF}"/>
              </a:ext>
            </a:extLst>
          </p:cNvPr>
          <p:cNvSpPr txBox="1"/>
          <p:nvPr/>
        </p:nvSpPr>
        <p:spPr>
          <a:xfrm>
            <a:off x="6297984" y="2445563"/>
            <a:ext cx="46156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dirty="0"/>
              <a:t>Concientizar sobre adicciones y salud mental, con una mejora del bienestar emocional del 60%.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75E9B65C-E48B-55C9-50B6-099427CAA1DC}"/>
              </a:ext>
            </a:extLst>
          </p:cNvPr>
          <p:cNvSpPr txBox="1"/>
          <p:nvPr/>
        </p:nvSpPr>
        <p:spPr>
          <a:xfrm>
            <a:off x="6297986" y="3231257"/>
            <a:ext cx="46156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dirty="0"/>
              <a:t>Capacitar en seguridad y prevención de desastres, con un 70% de preparación ante emergencias.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E9D1077D-419D-7089-DA15-3D563E05E616}"/>
              </a:ext>
            </a:extLst>
          </p:cNvPr>
          <p:cNvSpPr txBox="1"/>
          <p:nvPr/>
        </p:nvSpPr>
        <p:spPr>
          <a:xfrm>
            <a:off x="6297986" y="4013719"/>
            <a:ext cx="46156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dirty="0"/>
              <a:t>Mejorar el aprovechamiento escolar y fomentar la creatividad mediante 24 asesorías.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BAB027F2-1653-5996-DEF2-CBEF6966C1CC}"/>
              </a:ext>
            </a:extLst>
          </p:cNvPr>
          <p:cNvSpPr txBox="1"/>
          <p:nvPr/>
        </p:nvSpPr>
        <p:spPr>
          <a:xfrm>
            <a:off x="6297985" y="4731024"/>
            <a:ext cx="46156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dirty="0"/>
              <a:t>Promover hábitos alimenticios saludables y actividad física 40% de la población.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71F81F81-F88C-440A-BF8C-E703EEAD6A35}"/>
              </a:ext>
            </a:extLst>
          </p:cNvPr>
          <p:cNvSpPr txBox="1"/>
          <p:nvPr/>
        </p:nvSpPr>
        <p:spPr>
          <a:xfrm>
            <a:off x="3657600" y="2679988"/>
            <a:ext cx="2129051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MX" sz="1300" dirty="0">
                <a:solidFill>
                  <a:schemeClr val="bg1"/>
                </a:solidFill>
              </a:rPr>
              <a:t>BRIGADAS DE SALUD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55955138-8643-2676-8ED4-6DE70ED3C31F}"/>
              </a:ext>
            </a:extLst>
          </p:cNvPr>
          <p:cNvSpPr txBox="1"/>
          <p:nvPr/>
        </p:nvSpPr>
        <p:spPr>
          <a:xfrm>
            <a:off x="3735572" y="3375798"/>
            <a:ext cx="2129051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MX" sz="1300" dirty="0">
                <a:solidFill>
                  <a:schemeClr val="bg1"/>
                </a:solidFill>
              </a:rPr>
              <a:t>CAPACITACIONES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5A1CC535-4E8B-2C12-6B57-DA1E120355C3}"/>
              </a:ext>
            </a:extLst>
          </p:cNvPr>
          <p:cNvSpPr txBox="1"/>
          <p:nvPr/>
        </p:nvSpPr>
        <p:spPr>
          <a:xfrm>
            <a:off x="3724939" y="4106546"/>
            <a:ext cx="2129051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MX" sz="1300" dirty="0">
                <a:solidFill>
                  <a:schemeClr val="bg1"/>
                </a:solidFill>
              </a:rPr>
              <a:t>CLASES A ESTUSIANTES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AB2FF648-0335-7C72-77F8-3FE6B3827D8C}"/>
              </a:ext>
            </a:extLst>
          </p:cNvPr>
          <p:cNvSpPr txBox="1"/>
          <p:nvPr/>
        </p:nvSpPr>
        <p:spPr>
          <a:xfrm>
            <a:off x="3735572" y="4842313"/>
            <a:ext cx="2129051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MX" sz="1300" dirty="0">
                <a:solidFill>
                  <a:schemeClr val="bg1"/>
                </a:solidFill>
              </a:rPr>
              <a:t>ALIMENTACIÓN</a:t>
            </a:r>
          </a:p>
        </p:txBody>
      </p:sp>
      <p:pic>
        <p:nvPicPr>
          <p:cNvPr id="4098" name="Picture 2" descr="Meta - Iconos gratis de negocios y finanzas">
            <a:extLst>
              <a:ext uri="{FF2B5EF4-FFF2-40B4-BE49-F238E27FC236}">
                <a16:creationId xmlns:a16="http://schemas.microsoft.com/office/drawing/2014/main" id="{A9076780-FD09-4A53-989B-37FCFEF904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7569" y="2959833"/>
            <a:ext cx="1974235" cy="1974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1568ADB2-5A20-1F62-849A-AD766ABCF8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8" b="3568"/>
          <a:stretch/>
        </p:blipFill>
        <p:spPr>
          <a:xfrm>
            <a:off x="-1" y="-1"/>
            <a:ext cx="12192001" cy="1152781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FA4E0EC-19C2-45B4-C3EE-734204C6E476}"/>
              </a:ext>
            </a:extLst>
          </p:cNvPr>
          <p:cNvSpPr txBox="1"/>
          <p:nvPr/>
        </p:nvSpPr>
        <p:spPr>
          <a:xfrm>
            <a:off x="9471546" y="341194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1395B0C-75CF-81B6-8D7A-3EE314E11CCE}"/>
              </a:ext>
            </a:extLst>
          </p:cNvPr>
          <p:cNvSpPr txBox="1"/>
          <p:nvPr/>
        </p:nvSpPr>
        <p:spPr>
          <a:xfrm>
            <a:off x="10913660" y="341193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UR</a:t>
            </a:r>
          </a:p>
        </p:txBody>
      </p:sp>
    </p:spTree>
    <p:extLst>
      <p:ext uri="{BB962C8B-B14F-4D97-AF65-F5344CB8AC3E}">
        <p14:creationId xmlns:p14="http://schemas.microsoft.com/office/powerpoint/2010/main" val="1931574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50936-598F-C95D-0AED-D2C075E1F9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o 17">
            <a:extLst>
              <a:ext uri="{FF2B5EF4-FFF2-40B4-BE49-F238E27FC236}">
                <a16:creationId xmlns:a16="http://schemas.microsoft.com/office/drawing/2014/main" id="{2673CA75-4BC6-B0EC-9AC7-67146A11EF8A}"/>
              </a:ext>
            </a:extLst>
          </p:cNvPr>
          <p:cNvGrpSpPr/>
          <p:nvPr/>
        </p:nvGrpSpPr>
        <p:grpSpPr>
          <a:xfrm>
            <a:off x="4438650" y="6619875"/>
            <a:ext cx="7753350" cy="238125"/>
            <a:chOff x="4438650" y="6619875"/>
            <a:chExt cx="7753350" cy="238125"/>
          </a:xfrm>
        </p:grpSpPr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C580C6BB-C6BA-BF7F-89ED-81255CDE3239}"/>
                </a:ext>
              </a:extLst>
            </p:cNvPr>
            <p:cNvSpPr/>
            <p:nvPr/>
          </p:nvSpPr>
          <p:spPr>
            <a:xfrm>
              <a:off x="4632960" y="6629400"/>
              <a:ext cx="7559040" cy="228600"/>
            </a:xfrm>
            <a:prstGeom prst="rect">
              <a:avLst/>
            </a:prstGeom>
            <a:solidFill>
              <a:srgbClr val="13264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3AC35287-5E79-0A2F-9EC5-CCF855803FF7}"/>
                </a:ext>
              </a:extLst>
            </p:cNvPr>
            <p:cNvSpPr/>
            <p:nvPr/>
          </p:nvSpPr>
          <p:spPr>
            <a:xfrm>
              <a:off x="4438650" y="6619875"/>
              <a:ext cx="127635" cy="238125"/>
            </a:xfrm>
            <a:prstGeom prst="rect">
              <a:avLst/>
            </a:prstGeom>
            <a:solidFill>
              <a:srgbClr val="FED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sp>
        <p:nvSpPr>
          <p:cNvPr id="17" name="CuadroTexto 16">
            <a:extLst>
              <a:ext uri="{FF2B5EF4-FFF2-40B4-BE49-F238E27FC236}">
                <a16:creationId xmlns:a16="http://schemas.microsoft.com/office/drawing/2014/main" id="{8E6DBF5D-2DE7-66DB-73BB-8AD8D5766807}"/>
              </a:ext>
            </a:extLst>
          </p:cNvPr>
          <p:cNvSpPr txBox="1"/>
          <p:nvPr/>
        </p:nvSpPr>
        <p:spPr>
          <a:xfrm>
            <a:off x="232013" y="1390117"/>
            <a:ext cx="802488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>
                <a:solidFill>
                  <a:srgbClr val="13264B"/>
                </a:solidFill>
              </a:rPr>
              <a:t>Cronograma</a:t>
            </a:r>
          </a:p>
          <a:p>
            <a:endParaRPr lang="es-MX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4A882A98-64BB-0091-800D-9114073567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822533"/>
              </p:ext>
            </p:extLst>
          </p:nvPr>
        </p:nvGraphicFramePr>
        <p:xfrm>
          <a:off x="1163054" y="2251891"/>
          <a:ext cx="9865890" cy="31602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1925">
                  <a:extLst>
                    <a:ext uri="{9D8B030D-6E8A-4147-A177-3AD203B41FA5}">
                      <a16:colId xmlns:a16="http://schemas.microsoft.com/office/drawing/2014/main" val="1296316061"/>
                    </a:ext>
                  </a:extLst>
                </a:gridCol>
                <a:gridCol w="935016">
                  <a:extLst>
                    <a:ext uri="{9D8B030D-6E8A-4147-A177-3AD203B41FA5}">
                      <a16:colId xmlns:a16="http://schemas.microsoft.com/office/drawing/2014/main" val="2256598001"/>
                    </a:ext>
                  </a:extLst>
                </a:gridCol>
                <a:gridCol w="935016">
                  <a:extLst>
                    <a:ext uri="{9D8B030D-6E8A-4147-A177-3AD203B41FA5}">
                      <a16:colId xmlns:a16="http://schemas.microsoft.com/office/drawing/2014/main" val="271615803"/>
                    </a:ext>
                  </a:extLst>
                </a:gridCol>
                <a:gridCol w="304668">
                  <a:extLst>
                    <a:ext uri="{9D8B030D-6E8A-4147-A177-3AD203B41FA5}">
                      <a16:colId xmlns:a16="http://schemas.microsoft.com/office/drawing/2014/main" val="1378009693"/>
                    </a:ext>
                  </a:extLst>
                </a:gridCol>
                <a:gridCol w="304668">
                  <a:extLst>
                    <a:ext uri="{9D8B030D-6E8A-4147-A177-3AD203B41FA5}">
                      <a16:colId xmlns:a16="http://schemas.microsoft.com/office/drawing/2014/main" val="3778371437"/>
                    </a:ext>
                  </a:extLst>
                </a:gridCol>
                <a:gridCol w="304668">
                  <a:extLst>
                    <a:ext uri="{9D8B030D-6E8A-4147-A177-3AD203B41FA5}">
                      <a16:colId xmlns:a16="http://schemas.microsoft.com/office/drawing/2014/main" val="4105899247"/>
                    </a:ext>
                  </a:extLst>
                </a:gridCol>
                <a:gridCol w="304668">
                  <a:extLst>
                    <a:ext uri="{9D8B030D-6E8A-4147-A177-3AD203B41FA5}">
                      <a16:colId xmlns:a16="http://schemas.microsoft.com/office/drawing/2014/main" val="3937983602"/>
                    </a:ext>
                  </a:extLst>
                </a:gridCol>
                <a:gridCol w="165521">
                  <a:extLst>
                    <a:ext uri="{9D8B030D-6E8A-4147-A177-3AD203B41FA5}">
                      <a16:colId xmlns:a16="http://schemas.microsoft.com/office/drawing/2014/main" val="3737307223"/>
                    </a:ext>
                  </a:extLst>
                </a:gridCol>
                <a:gridCol w="441904">
                  <a:extLst>
                    <a:ext uri="{9D8B030D-6E8A-4147-A177-3AD203B41FA5}">
                      <a16:colId xmlns:a16="http://schemas.microsoft.com/office/drawing/2014/main" val="96351042"/>
                    </a:ext>
                  </a:extLst>
                </a:gridCol>
                <a:gridCol w="303712">
                  <a:extLst>
                    <a:ext uri="{9D8B030D-6E8A-4147-A177-3AD203B41FA5}">
                      <a16:colId xmlns:a16="http://schemas.microsoft.com/office/drawing/2014/main" val="958846780"/>
                    </a:ext>
                  </a:extLst>
                </a:gridCol>
                <a:gridCol w="303712">
                  <a:extLst>
                    <a:ext uri="{9D8B030D-6E8A-4147-A177-3AD203B41FA5}">
                      <a16:colId xmlns:a16="http://schemas.microsoft.com/office/drawing/2014/main" val="475647457"/>
                    </a:ext>
                  </a:extLst>
                </a:gridCol>
                <a:gridCol w="303712">
                  <a:extLst>
                    <a:ext uri="{9D8B030D-6E8A-4147-A177-3AD203B41FA5}">
                      <a16:colId xmlns:a16="http://schemas.microsoft.com/office/drawing/2014/main" val="59659396"/>
                    </a:ext>
                  </a:extLst>
                </a:gridCol>
                <a:gridCol w="303712">
                  <a:extLst>
                    <a:ext uri="{9D8B030D-6E8A-4147-A177-3AD203B41FA5}">
                      <a16:colId xmlns:a16="http://schemas.microsoft.com/office/drawing/2014/main" val="1388187686"/>
                    </a:ext>
                  </a:extLst>
                </a:gridCol>
                <a:gridCol w="303712">
                  <a:extLst>
                    <a:ext uri="{9D8B030D-6E8A-4147-A177-3AD203B41FA5}">
                      <a16:colId xmlns:a16="http://schemas.microsoft.com/office/drawing/2014/main" val="52171525"/>
                    </a:ext>
                  </a:extLst>
                </a:gridCol>
                <a:gridCol w="303712">
                  <a:extLst>
                    <a:ext uri="{9D8B030D-6E8A-4147-A177-3AD203B41FA5}">
                      <a16:colId xmlns:a16="http://schemas.microsoft.com/office/drawing/2014/main" val="1171410587"/>
                    </a:ext>
                  </a:extLst>
                </a:gridCol>
                <a:gridCol w="291297">
                  <a:extLst>
                    <a:ext uri="{9D8B030D-6E8A-4147-A177-3AD203B41FA5}">
                      <a16:colId xmlns:a16="http://schemas.microsoft.com/office/drawing/2014/main" val="3463684916"/>
                    </a:ext>
                  </a:extLst>
                </a:gridCol>
                <a:gridCol w="291297">
                  <a:extLst>
                    <a:ext uri="{9D8B030D-6E8A-4147-A177-3AD203B41FA5}">
                      <a16:colId xmlns:a16="http://schemas.microsoft.com/office/drawing/2014/main" val="4220689998"/>
                    </a:ext>
                  </a:extLst>
                </a:gridCol>
                <a:gridCol w="291297">
                  <a:extLst>
                    <a:ext uri="{9D8B030D-6E8A-4147-A177-3AD203B41FA5}">
                      <a16:colId xmlns:a16="http://schemas.microsoft.com/office/drawing/2014/main" val="869406624"/>
                    </a:ext>
                  </a:extLst>
                </a:gridCol>
                <a:gridCol w="291297">
                  <a:extLst>
                    <a:ext uri="{9D8B030D-6E8A-4147-A177-3AD203B41FA5}">
                      <a16:colId xmlns:a16="http://schemas.microsoft.com/office/drawing/2014/main" val="824688788"/>
                    </a:ext>
                  </a:extLst>
                </a:gridCol>
                <a:gridCol w="291297">
                  <a:extLst>
                    <a:ext uri="{9D8B030D-6E8A-4147-A177-3AD203B41FA5}">
                      <a16:colId xmlns:a16="http://schemas.microsoft.com/office/drawing/2014/main" val="2670896270"/>
                    </a:ext>
                  </a:extLst>
                </a:gridCol>
                <a:gridCol w="291297">
                  <a:extLst>
                    <a:ext uri="{9D8B030D-6E8A-4147-A177-3AD203B41FA5}">
                      <a16:colId xmlns:a16="http://schemas.microsoft.com/office/drawing/2014/main" val="2756260441"/>
                    </a:ext>
                  </a:extLst>
                </a:gridCol>
                <a:gridCol w="291297">
                  <a:extLst>
                    <a:ext uri="{9D8B030D-6E8A-4147-A177-3AD203B41FA5}">
                      <a16:colId xmlns:a16="http://schemas.microsoft.com/office/drawing/2014/main" val="1257707542"/>
                    </a:ext>
                  </a:extLst>
                </a:gridCol>
                <a:gridCol w="291297">
                  <a:extLst>
                    <a:ext uri="{9D8B030D-6E8A-4147-A177-3AD203B41FA5}">
                      <a16:colId xmlns:a16="http://schemas.microsoft.com/office/drawing/2014/main" val="3499298477"/>
                    </a:ext>
                  </a:extLst>
                </a:gridCol>
                <a:gridCol w="291297">
                  <a:extLst>
                    <a:ext uri="{9D8B030D-6E8A-4147-A177-3AD203B41FA5}">
                      <a16:colId xmlns:a16="http://schemas.microsoft.com/office/drawing/2014/main" val="1756790887"/>
                    </a:ext>
                  </a:extLst>
                </a:gridCol>
                <a:gridCol w="291297">
                  <a:extLst>
                    <a:ext uri="{9D8B030D-6E8A-4147-A177-3AD203B41FA5}">
                      <a16:colId xmlns:a16="http://schemas.microsoft.com/office/drawing/2014/main" val="3972352340"/>
                    </a:ext>
                  </a:extLst>
                </a:gridCol>
                <a:gridCol w="291297">
                  <a:extLst>
                    <a:ext uri="{9D8B030D-6E8A-4147-A177-3AD203B41FA5}">
                      <a16:colId xmlns:a16="http://schemas.microsoft.com/office/drawing/2014/main" val="95851275"/>
                    </a:ext>
                  </a:extLst>
                </a:gridCol>
                <a:gridCol w="291297">
                  <a:extLst>
                    <a:ext uri="{9D8B030D-6E8A-4147-A177-3AD203B41FA5}">
                      <a16:colId xmlns:a16="http://schemas.microsoft.com/office/drawing/2014/main" val="473923185"/>
                    </a:ext>
                  </a:extLst>
                </a:gridCol>
              </a:tblGrid>
              <a:tr h="507415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Objetivo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13264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Meta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13264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Actividades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13264B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Mes 1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13264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Mes 2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13264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Mes 3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13264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Mes 4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13264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Mes 5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13264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Mes 6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13264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319769"/>
                  </a:ext>
                </a:extLst>
              </a:tr>
              <a:tr h="565319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1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2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3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4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1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2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3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4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1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2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3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4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1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2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3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4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1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2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3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4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1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2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3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4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0649470"/>
                  </a:ext>
                </a:extLst>
              </a:tr>
              <a:tr h="1072733"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Objetivo 1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13264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Meta 1 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Actividad 1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 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 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 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 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 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 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62222859"/>
                  </a:ext>
                </a:extLst>
              </a:tr>
              <a:tr h="50741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Meta 2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Objetivo 1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 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 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 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 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9617116"/>
                  </a:ext>
                </a:extLst>
              </a:tr>
              <a:tr h="50741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Meta 3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Objetivo 1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 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 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 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 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 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>
                          <a:effectLst/>
                        </a:rPr>
                        <a:t> </a:t>
                      </a:r>
                      <a:endParaRPr lang="es-MX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800" kern="100" dirty="0">
                          <a:effectLst/>
                        </a:rPr>
                        <a:t> </a:t>
                      </a:r>
                      <a:endParaRPr lang="es-MX" sz="12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8628806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6C54185D-0BCF-A3D8-8BF6-FF6BB8F99445}"/>
              </a:ext>
            </a:extLst>
          </p:cNvPr>
          <p:cNvSpPr txBox="1"/>
          <p:nvPr/>
        </p:nvSpPr>
        <p:spPr>
          <a:xfrm>
            <a:off x="517706" y="6092606"/>
            <a:ext cx="27212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3600" dirty="0">
                <a:solidFill>
                  <a:schemeClr val="bg1">
                    <a:lumMod val="75000"/>
                  </a:schemeClr>
                </a:solidFill>
              </a:rPr>
              <a:t>EJEMPLO</a:t>
            </a:r>
            <a:endParaRPr lang="es-MX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6681669-25C8-C1B0-1C24-814EAEFF58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8" b="3568"/>
          <a:stretch/>
        </p:blipFill>
        <p:spPr>
          <a:xfrm>
            <a:off x="-1" y="-1"/>
            <a:ext cx="12192001" cy="1152781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390A319-54E8-C1E1-7945-FF079CDF9429}"/>
              </a:ext>
            </a:extLst>
          </p:cNvPr>
          <p:cNvSpPr txBox="1"/>
          <p:nvPr/>
        </p:nvSpPr>
        <p:spPr>
          <a:xfrm>
            <a:off x="9471546" y="341194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CD691B6-B0BF-9033-A4B1-ED764BAF348B}"/>
              </a:ext>
            </a:extLst>
          </p:cNvPr>
          <p:cNvSpPr txBox="1"/>
          <p:nvPr/>
        </p:nvSpPr>
        <p:spPr>
          <a:xfrm>
            <a:off x="10913660" y="341193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UR</a:t>
            </a:r>
          </a:p>
        </p:txBody>
      </p:sp>
    </p:spTree>
    <p:extLst>
      <p:ext uri="{BB962C8B-B14F-4D97-AF65-F5344CB8AC3E}">
        <p14:creationId xmlns:p14="http://schemas.microsoft.com/office/powerpoint/2010/main" val="3668722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6CCE1E-F409-07DE-157F-C4C154BA38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o 17">
            <a:extLst>
              <a:ext uri="{FF2B5EF4-FFF2-40B4-BE49-F238E27FC236}">
                <a16:creationId xmlns:a16="http://schemas.microsoft.com/office/drawing/2014/main" id="{659F2342-870A-4386-37BA-306B568756C6}"/>
              </a:ext>
            </a:extLst>
          </p:cNvPr>
          <p:cNvGrpSpPr/>
          <p:nvPr/>
        </p:nvGrpSpPr>
        <p:grpSpPr>
          <a:xfrm>
            <a:off x="4438650" y="6619875"/>
            <a:ext cx="7753350" cy="238125"/>
            <a:chOff x="4438650" y="6619875"/>
            <a:chExt cx="7753350" cy="238125"/>
          </a:xfrm>
        </p:grpSpPr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90307484-28BB-A9A3-CB01-3DEC9EB8D4D3}"/>
                </a:ext>
              </a:extLst>
            </p:cNvPr>
            <p:cNvSpPr/>
            <p:nvPr/>
          </p:nvSpPr>
          <p:spPr>
            <a:xfrm>
              <a:off x="4632960" y="6629400"/>
              <a:ext cx="7559040" cy="228600"/>
            </a:xfrm>
            <a:prstGeom prst="rect">
              <a:avLst/>
            </a:prstGeom>
            <a:solidFill>
              <a:srgbClr val="13264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6B731FE7-90A2-B026-C96E-EF0402757B4B}"/>
                </a:ext>
              </a:extLst>
            </p:cNvPr>
            <p:cNvSpPr/>
            <p:nvPr/>
          </p:nvSpPr>
          <p:spPr>
            <a:xfrm>
              <a:off x="4438650" y="6619875"/>
              <a:ext cx="127635" cy="238125"/>
            </a:xfrm>
            <a:prstGeom prst="rect">
              <a:avLst/>
            </a:prstGeom>
            <a:solidFill>
              <a:srgbClr val="FED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66C9FA9-632A-C802-750D-7BFAA193F8C2}"/>
              </a:ext>
            </a:extLst>
          </p:cNvPr>
          <p:cNvSpPr txBox="1"/>
          <p:nvPr/>
        </p:nvSpPr>
        <p:spPr>
          <a:xfrm>
            <a:off x="232013" y="1390117"/>
            <a:ext cx="802488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>
                <a:solidFill>
                  <a:srgbClr val="13264B"/>
                </a:solidFill>
              </a:rPr>
              <a:t>Población Objetivo</a:t>
            </a:r>
          </a:p>
          <a:p>
            <a:endParaRPr lang="es-MX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997DF4A-0887-7F9B-62F6-26E3AABE6899}"/>
              </a:ext>
            </a:extLst>
          </p:cNvPr>
          <p:cNvSpPr txBox="1"/>
          <p:nvPr/>
        </p:nvSpPr>
        <p:spPr>
          <a:xfrm>
            <a:off x="232013" y="2097149"/>
            <a:ext cx="691941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It is a long established fact that a reader will be distracted by the readable content of a page when looking at its layout. The point of using Lorem Ipsum is that it has a more-or-less normal distribution of letters, as opposed to using 'Content here, content here', making it look like readable English. </a:t>
            </a:r>
            <a:endParaRPr lang="es-MX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F778338-DC45-6B94-75B2-C8383A2161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49" b="2649"/>
          <a:stretch/>
        </p:blipFill>
        <p:spPr bwMode="auto">
          <a:xfrm>
            <a:off x="7724634" y="1152780"/>
            <a:ext cx="4467366" cy="5476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E70FDAF0-CA78-C7FE-6B28-ED6E851CF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8" b="3568"/>
          <a:stretch/>
        </p:blipFill>
        <p:spPr>
          <a:xfrm>
            <a:off x="-1" y="-1"/>
            <a:ext cx="12192001" cy="1152781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9477976F-9F47-9105-52B7-8A8700C546C3}"/>
              </a:ext>
            </a:extLst>
          </p:cNvPr>
          <p:cNvSpPr txBox="1"/>
          <p:nvPr/>
        </p:nvSpPr>
        <p:spPr>
          <a:xfrm>
            <a:off x="9471546" y="341194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9B7CA52-F35E-80EB-CC95-1681FAB4F40C}"/>
              </a:ext>
            </a:extLst>
          </p:cNvPr>
          <p:cNvSpPr txBox="1"/>
          <p:nvPr/>
        </p:nvSpPr>
        <p:spPr>
          <a:xfrm>
            <a:off x="10913660" y="341193"/>
            <a:ext cx="996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/>
              <a:t>LOGO</a:t>
            </a:r>
          </a:p>
          <a:p>
            <a:pPr algn="ctr"/>
            <a:r>
              <a:rPr lang="es-MX" sz="1200" dirty="0"/>
              <a:t>UR</a:t>
            </a:r>
          </a:p>
        </p:txBody>
      </p:sp>
    </p:spTree>
    <p:extLst>
      <p:ext uri="{BB962C8B-B14F-4D97-AF65-F5344CB8AC3E}">
        <p14:creationId xmlns:p14="http://schemas.microsoft.com/office/powerpoint/2010/main" val="24181645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1492</TotalTime>
  <Words>855</Words>
  <Application>Microsoft Office PowerPoint</Application>
  <PresentationFormat>Panorámica</PresentationFormat>
  <Paragraphs>217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Lídice Millán</dc:creator>
  <cp:lastModifiedBy>Lídice Millán</cp:lastModifiedBy>
  <cp:revision>8</cp:revision>
  <dcterms:created xsi:type="dcterms:W3CDTF">2025-09-23T20:46:45Z</dcterms:created>
  <dcterms:modified xsi:type="dcterms:W3CDTF">2025-10-08T16:56:29Z</dcterms:modified>
</cp:coreProperties>
</file>